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71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CCC462-37E2-48C8-8A1E-0B45FA0E691D}" type="datetimeFigureOut">
              <a:rPr lang="uk-UA" smtClean="0"/>
              <a:t>16.05.2019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5D456A-F383-47A7-813F-D9005A5D5660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007" y="980728"/>
            <a:ext cx="8656481" cy="12961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Духовно-</a:t>
            </a:r>
            <a:r>
              <a:rPr lang="ru-RU" sz="4000" dirty="0" err="1" smtClean="0"/>
              <a:t>лицарські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ордени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середньовічної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Європи</a:t>
            </a:r>
            <a:endParaRPr lang="uk-UA" sz="4000" dirty="0"/>
          </a:p>
        </p:txBody>
      </p:sp>
      <p:pic>
        <p:nvPicPr>
          <p:cNvPr id="1028" name="Picture 4" descr="D:\коледж\культурологія\лицарськы ордени\090812_19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08" y="2636912"/>
            <a:ext cx="47991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58326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88640"/>
            <a:ext cx="45818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8640"/>
            <a:ext cx="57606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Феномени культури</a:t>
            </a:r>
            <a:endParaRPr lang="uk-UA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35999"/>
            <a:ext cx="8712968" cy="24729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Гасло Ордену «</a:t>
            </a:r>
            <a:r>
              <a:rPr lang="en-US" dirty="0" err="1">
                <a:latin typeface="Franklin Gothic Book" panose="020B0503020102020204" pitchFamily="34" charset="0"/>
              </a:rPr>
              <a:t>Tuitio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fidei</a:t>
            </a:r>
            <a:r>
              <a:rPr lang="en-US" dirty="0">
                <a:latin typeface="Franklin Gothic Book" panose="020B0503020102020204" pitchFamily="34" charset="0"/>
              </a:rPr>
              <a:t> et </a:t>
            </a:r>
            <a:r>
              <a:rPr lang="en-US" dirty="0" err="1">
                <a:latin typeface="Franklin Gothic Book" panose="020B0503020102020204" pitchFamily="34" charset="0"/>
              </a:rPr>
              <a:t>obsequium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pauperum</a:t>
            </a:r>
            <a:r>
              <a:rPr lang="en-US" dirty="0">
                <a:latin typeface="Franklin Gothic Book" panose="020B0503020102020204" pitchFamily="34" charset="0"/>
              </a:rPr>
              <a:t>», </a:t>
            </a:r>
            <a:r>
              <a:rPr lang="uk-UA" dirty="0">
                <a:latin typeface="Franklin Gothic Book" panose="020B0503020102020204" pitchFamily="34" charset="0"/>
              </a:rPr>
              <a:t>тобто «Захист віри та служіння бідним</a:t>
            </a:r>
            <a:r>
              <a:rPr lang="uk-UA" dirty="0" smtClean="0">
                <a:latin typeface="Franklin Gothic Book" panose="020B0503020102020204" pitchFamily="34" charset="0"/>
              </a:rPr>
              <a:t>».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Засновником його вважається багатий </a:t>
            </a:r>
            <a:r>
              <a:rPr lang="uk-UA" dirty="0" smtClean="0">
                <a:latin typeface="Franklin Gothic Book" panose="020B0503020102020204" pitchFamily="34" charset="0"/>
              </a:rPr>
              <a:t>купець-мавр</a:t>
            </a:r>
            <a:r>
              <a:rPr lang="uk-UA" dirty="0">
                <a:latin typeface="Franklin Gothic Book" panose="020B0503020102020204" pitchFamily="34" charset="0"/>
              </a:rPr>
              <a:t>, з </a:t>
            </a:r>
            <a:r>
              <a:rPr lang="uk-UA" dirty="0" err="1">
                <a:latin typeface="Franklin Gothic Book" panose="020B0503020102020204" pitchFamily="34" charset="0"/>
              </a:rPr>
              <a:t>Амальфі</a:t>
            </a:r>
            <a:r>
              <a:rPr lang="uk-UA" dirty="0">
                <a:latin typeface="Franklin Gothic Book" panose="020B0503020102020204" pitchFamily="34" charset="0"/>
              </a:rPr>
              <a:t>, який, разом з кількома іншими, домігся у єгипетського халіфа дозволу побудувати в Єрусалимі для паломників притулок і при ньому капелу на честь святої Марії. 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uk-UA" dirty="0" smtClean="0">
                <a:latin typeface="Franklin Gothic Book" panose="020B0503020102020204" pitchFamily="34" charset="0"/>
              </a:rPr>
              <a:t>Для </a:t>
            </a:r>
            <a:r>
              <a:rPr lang="uk-UA" dirty="0">
                <a:latin typeface="Franklin Gothic Book" panose="020B0503020102020204" pitchFamily="34" charset="0"/>
              </a:rPr>
              <a:t>здійснення служб сюди були надіслані </a:t>
            </a:r>
            <a:r>
              <a:rPr lang="uk-UA" dirty="0" err="1">
                <a:latin typeface="Franklin Gothic Book" panose="020B0503020102020204" pitchFamily="34" charset="0"/>
              </a:rPr>
              <a:t>бенедиктинские</a:t>
            </a:r>
            <a:r>
              <a:rPr lang="uk-UA" dirty="0">
                <a:latin typeface="Franklin Gothic Book" panose="020B0503020102020204" pitchFamily="34" charset="0"/>
              </a:rPr>
              <a:t> монахи, які отримали назву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йоаннітів</a:t>
            </a:r>
            <a:r>
              <a:rPr lang="uk-UA" dirty="0" smtClean="0">
                <a:latin typeface="Franklin Gothic Book" panose="020B0503020102020204" pitchFamily="34" charset="0"/>
              </a:rPr>
              <a:t> </a:t>
            </a:r>
            <a:r>
              <a:rPr lang="uk-UA" dirty="0">
                <a:latin typeface="Franklin Gothic Book" panose="020B0503020102020204" pitchFamily="34" charset="0"/>
              </a:rPr>
              <a:t>або госпітальної братії святого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Йоанна</a:t>
            </a:r>
            <a:r>
              <a:rPr lang="uk-UA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9218" name="Picture 2" descr="D:\коледж\культурологія\лицарськы ордени\002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8136904" cy="42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4752528" cy="6448716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latin typeface="Franklin Gothic Book" panose="020B0503020102020204" pitchFamily="34" charset="0"/>
              </a:rPr>
              <a:t>Після взяття Єрусалима </a:t>
            </a:r>
            <a:r>
              <a:rPr lang="uk-UA" sz="1800" dirty="0" err="1">
                <a:latin typeface="Franklin Gothic Book" panose="020B0503020102020204" pitchFamily="34" charset="0"/>
              </a:rPr>
              <a:t>Готфрідом</a:t>
            </a:r>
            <a:r>
              <a:rPr lang="uk-UA" sz="1800" dirty="0">
                <a:latin typeface="Franklin Gothic Book" panose="020B0503020102020204" pitchFamily="34" charset="0"/>
              </a:rPr>
              <a:t> </a:t>
            </a:r>
            <a:r>
              <a:rPr lang="uk-UA" sz="1800" dirty="0" err="1">
                <a:latin typeface="Franklin Gothic Book" panose="020B0503020102020204" pitchFamily="34" charset="0"/>
              </a:rPr>
              <a:t>Бульонским</a:t>
            </a:r>
            <a:r>
              <a:rPr lang="uk-UA" sz="1800" dirty="0">
                <a:latin typeface="Franklin Gothic Book" panose="020B0503020102020204" pitchFamily="34" charset="0"/>
              </a:rPr>
              <a:t> госпітальна братія була відділена від церкви святої Марії. Папа Пасхалій </a:t>
            </a:r>
            <a:r>
              <a:rPr lang="en-US" sz="1800" dirty="0">
                <a:latin typeface="Franklin Gothic Book" panose="020B0503020102020204" pitchFamily="34" charset="0"/>
              </a:rPr>
              <a:t>II </a:t>
            </a:r>
            <a:r>
              <a:rPr lang="uk-UA" sz="1800" dirty="0">
                <a:latin typeface="Franklin Gothic Book" panose="020B0503020102020204" pitchFamily="34" charset="0"/>
              </a:rPr>
              <a:t>у 1113 році затвердив статут нової установи. Багаті дари, як грошима, так і землею, незабаром посипалися на госпіталь </a:t>
            </a:r>
            <a:r>
              <a:rPr lang="uk-UA" sz="1800" dirty="0" err="1">
                <a:latin typeface="Franklin Gothic Book" panose="020B0503020102020204" pitchFamily="34" charset="0"/>
              </a:rPr>
              <a:t>иоаннитов</a:t>
            </a:r>
            <a:r>
              <a:rPr lang="uk-UA" sz="1800" dirty="0">
                <a:latin typeface="Franklin Gothic Book" panose="020B0503020102020204" pitchFamily="34" charset="0"/>
              </a:rPr>
              <a:t>, в різних країнах Європи у нього виявилися поземельні володіння і ряд другорядних установ</a:t>
            </a:r>
            <a:r>
              <a:rPr lang="uk-UA" sz="1800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r>
              <a:rPr lang="uk-UA" sz="1800" dirty="0">
                <a:latin typeface="Franklin Gothic Book" panose="020B0503020102020204" pitchFamily="34" charset="0"/>
              </a:rPr>
              <a:t>За своїми бойовими якостями і військової доблесті </a:t>
            </a:r>
            <a:r>
              <a:rPr lang="uk-UA" sz="1800" dirty="0" err="1">
                <a:latin typeface="Franklin Gothic Book" panose="020B0503020102020204" pitchFamily="34" charset="0"/>
              </a:rPr>
              <a:t>іоанітов</a:t>
            </a:r>
            <a:r>
              <a:rPr lang="uk-UA" sz="1800" dirty="0">
                <a:latin typeface="Franklin Gothic Book" panose="020B0503020102020204" pitchFamily="34" charset="0"/>
              </a:rPr>
              <a:t> по праву вважалися кращими воїнами Європи. Після вигнання хрестоносців з Палестини </a:t>
            </a:r>
            <a:r>
              <a:rPr lang="uk-UA" sz="1800" dirty="0" err="1">
                <a:latin typeface="Franklin Gothic Book" panose="020B0503020102020204" pitchFamily="34" charset="0"/>
              </a:rPr>
              <a:t>госпітальєри</a:t>
            </a:r>
            <a:r>
              <a:rPr lang="uk-UA" sz="1800" dirty="0">
                <a:latin typeface="Franklin Gothic Book" panose="020B0503020102020204" pitchFamily="34" charset="0"/>
              </a:rPr>
              <a:t> переправилися на Кіпр, де побудували флот і в 1309 році захопили </a:t>
            </a:r>
            <a:r>
              <a:rPr lang="uk-UA" sz="1800" dirty="0" err="1">
                <a:latin typeface="Franklin Gothic Book" panose="020B0503020102020204" pitchFamily="34" charset="0"/>
              </a:rPr>
              <a:t>о.Родос</a:t>
            </a:r>
            <a:r>
              <a:rPr lang="uk-UA" sz="1800" dirty="0">
                <a:latin typeface="Franklin Gothic Book" panose="020B0503020102020204" pitchFamily="34" charset="0"/>
              </a:rPr>
              <a:t>. У 1522 р після шестимісячної облоги Родосу турками флот лицарів перебазувався на </a:t>
            </a:r>
            <a:r>
              <a:rPr lang="uk-UA" sz="1800" dirty="0" err="1">
                <a:latin typeface="Franklin Gothic Book" panose="020B0503020102020204" pitchFamily="34" charset="0"/>
              </a:rPr>
              <a:t>о.Мальта</a:t>
            </a:r>
            <a:r>
              <a:rPr lang="uk-UA" sz="1800" dirty="0">
                <a:latin typeface="Franklin Gothic Book" panose="020B0503020102020204" pitchFamily="34" charset="0"/>
              </a:rPr>
              <a:t>, де орден правил до 1798 року. У нинішній час орден займається благодійною та милосердною діяльністю.</a:t>
            </a:r>
          </a:p>
        </p:txBody>
      </p:sp>
      <p:pic>
        <p:nvPicPr>
          <p:cNvPr id="10242" name="Picture 2" descr="D:\коледж\культурологія\лицарськы ордени\47561928_ordengospit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44416" cy="64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Тамплієри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572000" cy="5184576"/>
          </a:xfrm>
        </p:spPr>
        <p:txBody>
          <a:bodyPr>
            <a:normAutofit fontScale="85000" lnSpcReduction="20000"/>
          </a:bodyPr>
          <a:lstStyle/>
          <a:p>
            <a:pPr marL="137160" indent="0" algn="just">
              <a:buNone/>
            </a:pPr>
            <a:r>
              <a:rPr lang="uk-UA" dirty="0">
                <a:latin typeface="Franklin Gothic Book" panose="020B0503020102020204" pitchFamily="34" charset="0"/>
              </a:rPr>
              <a:t>Бідні Соратники Христа і Храму Соломона (латинь: </a:t>
            </a:r>
            <a:r>
              <a:rPr lang="en-US" dirty="0" err="1">
                <a:latin typeface="Franklin Gothic Book" panose="020B0503020102020204" pitchFamily="34" charset="0"/>
              </a:rPr>
              <a:t>Pauperes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commilitones</a:t>
            </a:r>
            <a:r>
              <a:rPr lang="en-US" dirty="0">
                <a:latin typeface="Franklin Gothic Book" panose="020B0503020102020204" pitchFamily="34" charset="0"/>
              </a:rPr>
              <a:t> Christi </a:t>
            </a:r>
            <a:r>
              <a:rPr lang="en-US" dirty="0" err="1">
                <a:latin typeface="Franklin Gothic Book" panose="020B0503020102020204" pitchFamily="34" charset="0"/>
              </a:rPr>
              <a:t>Templique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Solomonici</a:t>
            </a:r>
            <a:r>
              <a:rPr lang="en-US" dirty="0">
                <a:latin typeface="Franklin Gothic Book" panose="020B0503020102020204" pitchFamily="34" charset="0"/>
              </a:rPr>
              <a:t>), </a:t>
            </a:r>
            <a:r>
              <a:rPr lang="uk-UA" dirty="0">
                <a:latin typeface="Franklin Gothic Book" panose="020B0503020102020204" pitchFamily="34" charset="0"/>
              </a:rPr>
              <a:t>зазвичай відомі як Лицарі Тамплієри або Орден Храму (французька мова: </a:t>
            </a:r>
            <a:r>
              <a:rPr lang="en-US" dirty="0" err="1">
                <a:latin typeface="Franklin Gothic Book" panose="020B0503020102020204" pitchFamily="34" charset="0"/>
              </a:rPr>
              <a:t>Ordre</a:t>
            </a:r>
            <a:r>
              <a:rPr lang="en-US" dirty="0">
                <a:latin typeface="Franklin Gothic Book" panose="020B0503020102020204" pitchFamily="34" charset="0"/>
              </a:rPr>
              <a:t> du Temple </a:t>
            </a:r>
            <a:r>
              <a:rPr lang="uk-UA" dirty="0">
                <a:latin typeface="Franklin Gothic Book" panose="020B0503020102020204" pitchFamily="34" charset="0"/>
              </a:rPr>
              <a:t>або </a:t>
            </a:r>
            <a:r>
              <a:rPr lang="en-US" dirty="0" err="1">
                <a:latin typeface="Franklin Gothic Book" panose="020B0503020102020204" pitchFamily="34" charset="0"/>
              </a:rPr>
              <a:t>Templiers</a:t>
            </a:r>
            <a:r>
              <a:rPr lang="en-US" dirty="0">
                <a:latin typeface="Franklin Gothic Book" panose="020B0503020102020204" pitchFamily="34" charset="0"/>
              </a:rPr>
              <a:t>), </a:t>
            </a:r>
            <a:r>
              <a:rPr lang="uk-UA" dirty="0">
                <a:latin typeface="Franklin Gothic Book" panose="020B0503020102020204" pitchFamily="34" charset="0"/>
              </a:rPr>
              <a:t>були одним з найвідоміших Західних християнських військових орденів. Організація існувала протягом приблизно двох століть в Середньовіччі. Орден був заснований після Першого Хрестового походу 1096 року, аби гарантувати безпеку багатьох європейців, які здійснювали паломництво в Єрусалим після його завоювання.</a:t>
            </a:r>
          </a:p>
        </p:txBody>
      </p:sp>
      <p:pic>
        <p:nvPicPr>
          <p:cNvPr id="11266" name="Picture 2" descr="D:\коледж\культурологія\лицарськы ордени\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4388296" cy="6408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Після того, як був захоплений Єрусалим після Першого Хрестового походу в 1099 році, багато європейських паломників подорожували, щоб відвідати те, що вони називали Святими Місцями. Однак, хоча місто Єрусалим </a:t>
            </a:r>
            <a:r>
              <a:rPr lang="uk-UA" dirty="0" smtClean="0">
                <a:latin typeface="Franklin Gothic Book" panose="020B0503020102020204" pitchFamily="34" charset="0"/>
              </a:rPr>
              <a:t>знаходився </a:t>
            </a:r>
            <a:r>
              <a:rPr lang="uk-UA" dirty="0">
                <a:latin typeface="Franklin Gothic Book" panose="020B0503020102020204" pitchFamily="34" charset="0"/>
              </a:rPr>
              <a:t>під відносно безпечним контролем, інша частина була зовсім небезпечна для паломників. Бандити у великій кількості зазвичай вбивали паломників, під час їх переходу від берегової лінії в Яффі в Святу Землю. </a:t>
            </a:r>
          </a:p>
        </p:txBody>
      </p:sp>
      <p:pic>
        <p:nvPicPr>
          <p:cNvPr id="1434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9658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332654"/>
            <a:ext cx="5832648" cy="6525345"/>
          </a:xfrm>
        </p:spPr>
        <p:txBody>
          <a:bodyPr>
            <a:noAutofit/>
          </a:bodyPr>
          <a:lstStyle/>
          <a:p>
            <a:pPr algn="just"/>
            <a:r>
              <a:rPr lang="uk-UA" sz="2200" dirty="0">
                <a:latin typeface="Franklin Gothic Book" panose="020B0503020102020204" pitchFamily="34" charset="0"/>
              </a:rPr>
              <a:t>Приблизно в 1119 році, два ветерана Першого Хрестового походу, французький лицар </a:t>
            </a:r>
            <a:r>
              <a:rPr lang="uk-UA" sz="2200" dirty="0" err="1" smtClean="0">
                <a:latin typeface="Franklin Gothic Book" panose="020B0503020102020204" pitchFamily="34" charset="0"/>
              </a:rPr>
              <a:t>Гуго</a:t>
            </a:r>
            <a:r>
              <a:rPr lang="uk-UA" sz="2200" dirty="0" smtClean="0">
                <a:latin typeface="Franklin Gothic Book" panose="020B0503020102020204" pitchFamily="34" charset="0"/>
              </a:rPr>
              <a:t> </a:t>
            </a:r>
            <a:r>
              <a:rPr lang="uk-UA" sz="2200" dirty="0">
                <a:latin typeface="Franklin Gothic Book" panose="020B0503020102020204" pitchFamily="34" charset="0"/>
              </a:rPr>
              <a:t>де </a:t>
            </a:r>
            <a:r>
              <a:rPr lang="uk-UA" sz="2200" dirty="0" err="1" smtClean="0">
                <a:latin typeface="Franklin Gothic Book" panose="020B0503020102020204" pitchFamily="34" charset="0"/>
              </a:rPr>
              <a:t>Пейн</a:t>
            </a:r>
            <a:r>
              <a:rPr lang="uk-UA" sz="2200" dirty="0" smtClean="0">
                <a:latin typeface="Franklin Gothic Book" panose="020B0503020102020204" pitchFamily="34" charset="0"/>
              </a:rPr>
              <a:t> і </a:t>
            </a:r>
            <a:r>
              <a:rPr lang="uk-UA" sz="2200" dirty="0">
                <a:latin typeface="Franklin Gothic Book" panose="020B0503020102020204" pitchFamily="34" charset="0"/>
              </a:rPr>
              <a:t>його родич </a:t>
            </a:r>
            <a:r>
              <a:rPr lang="uk-UA" sz="2200" dirty="0" err="1" smtClean="0">
                <a:latin typeface="Franklin Gothic Book" panose="020B0503020102020204" pitchFamily="34" charset="0"/>
              </a:rPr>
              <a:t>Годфруа</a:t>
            </a:r>
            <a:r>
              <a:rPr lang="uk-UA" sz="2200" dirty="0" smtClean="0">
                <a:latin typeface="Franklin Gothic Book" panose="020B0503020102020204" pitchFamily="34" charset="0"/>
              </a:rPr>
              <a:t> </a:t>
            </a:r>
            <a:r>
              <a:rPr lang="uk-UA" sz="2200" dirty="0">
                <a:latin typeface="Franklin Gothic Book" panose="020B0503020102020204" pitchFamily="34" charset="0"/>
              </a:rPr>
              <a:t>де </a:t>
            </a:r>
            <a:r>
              <a:rPr lang="uk-UA" sz="2200" dirty="0" err="1" smtClean="0">
                <a:latin typeface="Franklin Gothic Book" panose="020B0503020102020204" pitchFamily="34" charset="0"/>
              </a:rPr>
              <a:t>Сент-Омер</a:t>
            </a:r>
            <a:r>
              <a:rPr lang="uk-UA" sz="2200" dirty="0" smtClean="0">
                <a:latin typeface="Franklin Gothic Book" panose="020B0503020102020204" pitchFamily="34" charset="0"/>
              </a:rPr>
              <a:t>, </a:t>
            </a:r>
            <a:r>
              <a:rPr lang="uk-UA" sz="2200" dirty="0">
                <a:latin typeface="Franklin Gothic Book" panose="020B0503020102020204" pitchFamily="34" charset="0"/>
              </a:rPr>
              <a:t>запропонували створення чернечого ордену для захисту паломників. Король </a:t>
            </a:r>
            <a:r>
              <a:rPr lang="uk-UA" sz="2200" dirty="0" err="1">
                <a:latin typeface="Franklin Gothic Book" panose="020B0503020102020204" pitchFamily="34" charset="0"/>
              </a:rPr>
              <a:t>Болдуін</a:t>
            </a:r>
            <a:r>
              <a:rPr lang="uk-UA" sz="2200" dirty="0">
                <a:latin typeface="Franklin Gothic Book" panose="020B0503020102020204" pitchFamily="34" charset="0"/>
              </a:rPr>
              <a:t> </a:t>
            </a:r>
            <a:r>
              <a:rPr lang="en-US" sz="2200" dirty="0">
                <a:latin typeface="Franklin Gothic Book" panose="020B0503020102020204" pitchFamily="34" charset="0"/>
              </a:rPr>
              <a:t>II </a:t>
            </a:r>
            <a:r>
              <a:rPr lang="uk-UA" sz="2200" dirty="0">
                <a:latin typeface="Franklin Gothic Book" panose="020B0503020102020204" pitchFamily="34" charset="0"/>
              </a:rPr>
              <a:t>Єрусалимський погодився на їх запит, і дав їм місце для штабу на Храмовій горі, в захопленій Мечеті </a:t>
            </a:r>
            <a:r>
              <a:rPr lang="uk-UA" sz="2200" dirty="0" err="1">
                <a:latin typeface="Franklin Gothic Book" panose="020B0503020102020204" pitchFamily="34" charset="0"/>
              </a:rPr>
              <a:t>Ала</a:t>
            </a:r>
            <a:r>
              <a:rPr lang="uk-UA" sz="2200" dirty="0">
                <a:latin typeface="Franklin Gothic Book" panose="020B0503020102020204" pitchFamily="34" charset="0"/>
              </a:rPr>
              <a:t> </a:t>
            </a:r>
            <a:r>
              <a:rPr lang="uk-UA" sz="2200" dirty="0" err="1">
                <a:latin typeface="Franklin Gothic Book" panose="020B0503020102020204" pitchFamily="34" charset="0"/>
              </a:rPr>
              <a:t>Акса</a:t>
            </a:r>
            <a:r>
              <a:rPr lang="uk-UA" sz="2200" dirty="0">
                <a:latin typeface="Franklin Gothic Book" panose="020B0503020102020204" pitchFamily="34" charset="0"/>
              </a:rPr>
              <a:t>. У храмі Гори була містична легенда, бо це було те саме місце, де, як вважали, були руїни знаменитого Храму Соломона. Хрестоносці, тому іменували Мечеть </a:t>
            </a:r>
            <a:r>
              <a:rPr lang="uk-UA" sz="2200" dirty="0" err="1">
                <a:latin typeface="Franklin Gothic Book" panose="020B0503020102020204" pitchFamily="34" charset="0"/>
              </a:rPr>
              <a:t>Аль</a:t>
            </a:r>
            <a:r>
              <a:rPr lang="uk-UA" sz="2200" dirty="0">
                <a:latin typeface="Franklin Gothic Book" panose="020B0503020102020204" pitchFamily="34" charset="0"/>
              </a:rPr>
              <a:t> </a:t>
            </a:r>
            <a:r>
              <a:rPr lang="uk-UA" sz="2200" dirty="0" err="1">
                <a:latin typeface="Franklin Gothic Book" panose="020B0503020102020204" pitchFamily="34" charset="0"/>
              </a:rPr>
              <a:t>Акса</a:t>
            </a:r>
            <a:r>
              <a:rPr lang="uk-UA" sz="2200" dirty="0">
                <a:latin typeface="Franklin Gothic Book" panose="020B0503020102020204" pitchFamily="34" charset="0"/>
              </a:rPr>
              <a:t> як Храм Соломона, і саме від цього місця розташування Орден взяв своє ім'я Бідних Лицарів Христа та Храму Соломона, або "</a:t>
            </a:r>
            <a:r>
              <a:rPr lang="uk-UA" sz="2200" dirty="0" smtClean="0">
                <a:latin typeface="Franklin Gothic Book" panose="020B0503020102020204" pitchFamily="34" charset="0"/>
              </a:rPr>
              <a:t>храмових" </a:t>
            </a:r>
            <a:r>
              <a:rPr lang="uk-UA" sz="2200" dirty="0">
                <a:latin typeface="Franklin Gothic Book" panose="020B0503020102020204" pitchFamily="34" charset="0"/>
              </a:rPr>
              <a:t>лицарів.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84376" cy="60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перших лицарів Храму (тамплієрів)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326632" cy="4709120"/>
          </a:xfrm>
        </p:spPr>
        <p:txBody>
          <a:bodyPr/>
          <a:lstStyle/>
          <a:p>
            <a:r>
              <a:rPr lang="uk-UA" dirty="0" err="1" smtClean="0">
                <a:latin typeface="Franklin Gothic Book" panose="020B0503020102020204" pitchFamily="34" charset="0"/>
              </a:rPr>
              <a:t>Гуго</a:t>
            </a:r>
            <a:r>
              <a:rPr lang="uk-UA" dirty="0" smtClean="0">
                <a:latin typeface="Franklin Gothic Book" panose="020B0503020102020204" pitchFamily="34" charset="0"/>
              </a:rPr>
              <a:t> де </a:t>
            </a:r>
            <a:r>
              <a:rPr lang="uk-UA" dirty="0" err="1" smtClean="0">
                <a:latin typeface="Franklin Gothic Book" panose="020B0503020102020204" pitchFamily="34" charset="0"/>
              </a:rPr>
              <a:t>Пейн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Годфруа</a:t>
            </a:r>
            <a:r>
              <a:rPr lang="uk-UA" dirty="0" smtClean="0">
                <a:latin typeface="Franklin Gothic Book" panose="020B0503020102020204" pitchFamily="34" charset="0"/>
              </a:rPr>
              <a:t> де </a:t>
            </a:r>
            <a:r>
              <a:rPr lang="uk-UA" dirty="0" err="1" smtClean="0">
                <a:latin typeface="Franklin Gothic Book" panose="020B0503020102020204" pitchFamily="34" charset="0"/>
              </a:rPr>
              <a:t>Сент-Омер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smtClean="0">
                <a:latin typeface="Franklin Gothic Book" panose="020B0503020102020204" pitchFamily="34" charset="0"/>
              </a:rPr>
              <a:t>Андре де </a:t>
            </a:r>
            <a:r>
              <a:rPr lang="uk-UA" dirty="0" err="1" smtClean="0">
                <a:latin typeface="Franklin Gothic Book" panose="020B0503020102020204" pitchFamily="34" charset="0"/>
              </a:rPr>
              <a:t>Монбар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Пейн</a:t>
            </a:r>
            <a:r>
              <a:rPr lang="uk-UA" dirty="0" smtClean="0">
                <a:latin typeface="Franklin Gothic Book" panose="020B0503020102020204" pitchFamily="34" charset="0"/>
              </a:rPr>
              <a:t> де </a:t>
            </a:r>
            <a:r>
              <a:rPr lang="uk-UA" dirty="0" err="1" smtClean="0">
                <a:latin typeface="Franklin Gothic Book" panose="020B0503020102020204" pitchFamily="34" charset="0"/>
              </a:rPr>
              <a:t>Монплезір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Аршамбо</a:t>
            </a:r>
            <a:r>
              <a:rPr lang="uk-UA" dirty="0" smtClean="0">
                <a:latin typeface="Franklin Gothic Book" panose="020B0503020102020204" pitchFamily="34" charset="0"/>
              </a:rPr>
              <a:t> де </a:t>
            </a:r>
            <a:r>
              <a:rPr lang="uk-UA" dirty="0" err="1" smtClean="0">
                <a:latin typeface="Franklin Gothic Book" panose="020B0503020102020204" pitchFamily="34" charset="0"/>
              </a:rPr>
              <a:t>Сент-Ейнан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Жоффрей</a:t>
            </a:r>
            <a:r>
              <a:rPr lang="uk-UA" dirty="0" smtClean="0">
                <a:latin typeface="Franklin Gothic Book" panose="020B0503020102020204" pitchFamily="34" charset="0"/>
              </a:rPr>
              <a:t>  </a:t>
            </a:r>
            <a:r>
              <a:rPr lang="uk-UA" dirty="0" err="1" smtClean="0">
                <a:latin typeface="Franklin Gothic Book" panose="020B0503020102020204" pitchFamily="34" charset="0"/>
              </a:rPr>
              <a:t>Бізо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Рорал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Годфруа</a:t>
            </a:r>
            <a:endParaRPr lang="uk-UA" dirty="0" smtClean="0">
              <a:latin typeface="Franklin Gothic Book" panose="020B0503020102020204" pitchFamily="34" charset="0"/>
            </a:endParaRPr>
          </a:p>
          <a:p>
            <a:r>
              <a:rPr lang="uk-UA" dirty="0" err="1" smtClean="0">
                <a:latin typeface="Franklin Gothic Book" panose="020B0503020102020204" pitchFamily="34" charset="0"/>
              </a:rPr>
              <a:t>Гундомер</a:t>
            </a:r>
            <a:endParaRPr lang="uk-UA" dirty="0">
              <a:latin typeface="Franklin Gothic Book" panose="020B0503020102020204" pitchFamily="34" charset="0"/>
            </a:endParaRPr>
          </a:p>
        </p:txBody>
      </p:sp>
      <p:pic>
        <p:nvPicPr>
          <p:cNvPr id="8194" name="Picture 2" descr="D:\коледж\культурологія\лицарськы орден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50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392488" cy="64087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Офіційно підтверджений Римо-Католицькою Церквою в 1129 році, Орден став привілейованим орденом по всій Європі і ріс швидко в членстві і влади. Храмові лицарі в своїх відмінних білих мантіях з Червоним Хрестом були серед кращих бійців в Хрестових походах. </a:t>
            </a:r>
            <a:r>
              <a:rPr lang="uk-UA" dirty="0" err="1">
                <a:latin typeface="Franklin Gothic Book" panose="020B0503020102020204" pitchFamily="34" charset="0"/>
              </a:rPr>
              <a:t>Небойові</a:t>
            </a:r>
            <a:r>
              <a:rPr lang="uk-UA" dirty="0">
                <a:latin typeface="Franklin Gothic Book" panose="020B0503020102020204" pitchFamily="34" charset="0"/>
              </a:rPr>
              <a:t> члени Ордена управляли великою економічною інфраструктурою по всьому Християнському світу, винаходячи або пристосовуючи багато фінансових методів, які були ранньою формою банківської справи, а також орден побудував багато укріплень і замків по всій Європі і Святої Землі.</a:t>
            </a:r>
          </a:p>
        </p:txBody>
      </p:sp>
      <p:pic>
        <p:nvPicPr>
          <p:cNvPr id="13314" name="Picture 2" descr="http://www.knightly.ru/Orders_files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7808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0648"/>
            <a:ext cx="8640960" cy="22322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Король Філіп </a:t>
            </a:r>
            <a:r>
              <a:rPr lang="en-US" dirty="0">
                <a:latin typeface="Franklin Gothic Book" panose="020B0503020102020204" pitchFamily="34" charset="0"/>
              </a:rPr>
              <a:t>IV </a:t>
            </a:r>
            <a:r>
              <a:rPr lang="uk-UA" dirty="0">
                <a:latin typeface="Franklin Gothic Book" panose="020B0503020102020204" pitchFamily="34" charset="0"/>
              </a:rPr>
              <a:t>Французький, будучи в </a:t>
            </a:r>
            <a:r>
              <a:rPr lang="uk-UA" dirty="0" smtClean="0">
                <a:latin typeface="Franklin Gothic Book" panose="020B0503020102020204" pitchFamily="34" charset="0"/>
              </a:rPr>
              <a:t>боргах </a:t>
            </a:r>
            <a:r>
              <a:rPr lang="uk-UA" dirty="0">
                <a:latin typeface="Franklin Gothic Book" panose="020B0503020102020204" pitchFamily="34" charset="0"/>
              </a:rPr>
              <a:t>перед Орденом, почав тиснути на Папу Римського </a:t>
            </a:r>
            <a:r>
              <a:rPr lang="uk-UA" dirty="0" smtClean="0">
                <a:latin typeface="Franklin Gothic Book" panose="020B0503020102020204" pitchFamily="34" charset="0"/>
              </a:rPr>
              <a:t>Климента </a:t>
            </a:r>
            <a:r>
              <a:rPr lang="en-US" dirty="0">
                <a:latin typeface="Franklin Gothic Book" panose="020B0503020102020204" pitchFamily="34" charset="0"/>
              </a:rPr>
              <a:t>V, </a:t>
            </a:r>
            <a:r>
              <a:rPr lang="uk-UA" dirty="0">
                <a:latin typeface="Franklin Gothic Book" panose="020B0503020102020204" pitchFamily="34" charset="0"/>
              </a:rPr>
              <a:t>щоб вжити заходів і </a:t>
            </a:r>
            <a:r>
              <a:rPr lang="uk-UA" dirty="0" smtClean="0">
                <a:latin typeface="Franklin Gothic Book" panose="020B0503020102020204" pitchFamily="34" charset="0"/>
              </a:rPr>
              <a:t>позбутися </a:t>
            </a:r>
            <a:r>
              <a:rPr lang="uk-UA" dirty="0">
                <a:latin typeface="Franklin Gothic Book" panose="020B0503020102020204" pitchFamily="34" charset="0"/>
              </a:rPr>
              <a:t>ордена. У 1307 році, </a:t>
            </a:r>
            <a:r>
              <a:rPr lang="uk-UA" dirty="0" smtClean="0">
                <a:latin typeface="Franklin Gothic Book" panose="020B0503020102020204" pitchFamily="34" charset="0"/>
              </a:rPr>
              <a:t>король </a:t>
            </a:r>
            <a:r>
              <a:rPr lang="uk-UA" dirty="0">
                <a:latin typeface="Franklin Gothic Book" panose="020B0503020102020204" pitchFamily="34" charset="0"/>
              </a:rPr>
              <a:t>Філіп заарештував </a:t>
            </a:r>
            <a:r>
              <a:rPr lang="uk-UA" dirty="0" smtClean="0">
                <a:latin typeface="Franklin Gothic Book" panose="020B0503020102020204" pitchFamily="34" charset="0"/>
              </a:rPr>
              <a:t>багатьох </a:t>
            </a:r>
            <a:r>
              <a:rPr lang="uk-UA" dirty="0">
                <a:latin typeface="Franklin Gothic Book" panose="020B0503020102020204" pitchFamily="34" charset="0"/>
              </a:rPr>
              <a:t>членів Ордена у Франції, їм були представлені неправдиві звинувачення, і багато </a:t>
            </a:r>
            <a:r>
              <a:rPr lang="uk-UA" dirty="0" smtClean="0">
                <a:latin typeface="Franklin Gothic Book" panose="020B0503020102020204" pitchFamily="34" charset="0"/>
              </a:rPr>
              <a:t>з них згоріли </a:t>
            </a:r>
            <a:r>
              <a:rPr lang="uk-UA" dirty="0">
                <a:latin typeface="Franklin Gothic Book" panose="020B0503020102020204" pitchFamily="34" charset="0"/>
              </a:rPr>
              <a:t>на вогнищах. У 1312 році, Папа Римський Клемент </a:t>
            </a:r>
            <a:r>
              <a:rPr lang="en-US" dirty="0">
                <a:latin typeface="Franklin Gothic Book" panose="020B0503020102020204" pitchFamily="34" charset="0"/>
              </a:rPr>
              <a:t>V, </a:t>
            </a:r>
            <a:r>
              <a:rPr lang="uk-UA" dirty="0">
                <a:latin typeface="Franklin Gothic Book" panose="020B0503020102020204" pitchFamily="34" charset="0"/>
              </a:rPr>
              <a:t>під триваючим тиском від Короля Філіпа, розформував Орден.</a:t>
            </a:r>
          </a:p>
        </p:txBody>
      </p:sp>
      <p:pic>
        <p:nvPicPr>
          <p:cNvPr id="1126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6732"/>
            <a:ext cx="612068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Орден Гробу Господнього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360040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uk-UA" sz="1900" dirty="0">
                <a:latin typeface="Franklin Gothic Book" panose="020B0503020102020204" pitchFamily="34" charset="0"/>
              </a:rPr>
              <a:t>Лицарський Орден Святого Гробу в Єрусалимі - католицький лицарський орден, які простежує своє коріння до </a:t>
            </a:r>
            <a:r>
              <a:rPr lang="uk-UA" sz="1900" dirty="0" err="1">
                <a:latin typeface="Franklin Gothic Book" panose="020B0503020102020204" pitchFamily="34" charset="0"/>
              </a:rPr>
              <a:t>Годфрі</a:t>
            </a:r>
            <a:r>
              <a:rPr lang="uk-UA" sz="1900" dirty="0">
                <a:latin typeface="Franklin Gothic Book" panose="020B0503020102020204" pitchFamily="34" charset="0"/>
              </a:rPr>
              <a:t> </a:t>
            </a:r>
            <a:r>
              <a:rPr lang="uk-UA" sz="1900" dirty="0" err="1" smtClean="0">
                <a:latin typeface="Franklin Gothic Book" panose="020B0503020102020204" pitchFamily="34" charset="0"/>
              </a:rPr>
              <a:t>Бульйонського</a:t>
            </a:r>
            <a:r>
              <a:rPr lang="uk-UA" sz="1900" dirty="0" smtClean="0">
                <a:latin typeface="Franklin Gothic Book" panose="020B0503020102020204" pitchFamily="34" charset="0"/>
              </a:rPr>
              <a:t>, основного лідера </a:t>
            </a:r>
            <a:r>
              <a:rPr lang="uk-UA" sz="1900" dirty="0">
                <a:latin typeface="Franklin Gothic Book" panose="020B0503020102020204" pitchFamily="34" charset="0"/>
              </a:rPr>
              <a:t>Першого Хрестового </a:t>
            </a:r>
            <a:r>
              <a:rPr lang="uk-UA" sz="1900" dirty="0" smtClean="0">
                <a:latin typeface="Franklin Gothic Book" panose="020B0503020102020204" pitchFamily="34" charset="0"/>
              </a:rPr>
              <a:t>походу. Орден </a:t>
            </a:r>
            <a:r>
              <a:rPr lang="uk-UA" sz="1900" dirty="0">
                <a:latin typeface="Franklin Gothic Book" panose="020B0503020102020204" pitchFamily="34" charset="0"/>
              </a:rPr>
              <a:t>почав зароджуватися й розвиватися </a:t>
            </a:r>
            <a:r>
              <a:rPr lang="uk-UA" sz="1900" dirty="0" smtClean="0">
                <a:latin typeface="Franklin Gothic Book" panose="020B0503020102020204" pitchFamily="34" charset="0"/>
              </a:rPr>
              <a:t>як </a:t>
            </a:r>
            <a:r>
              <a:rPr lang="uk-UA" sz="1900" dirty="0">
                <a:latin typeface="Franklin Gothic Book" panose="020B0503020102020204" pitchFamily="34" charset="0"/>
              </a:rPr>
              <a:t>змішаний орден священиків і братства паломників, кількість яких поступово </a:t>
            </a:r>
            <a:r>
              <a:rPr lang="uk-UA" sz="1900" dirty="0" smtClean="0">
                <a:latin typeface="Franklin Gothic Book" panose="020B0503020102020204" pitchFamily="34" charset="0"/>
              </a:rPr>
              <a:t>зростала до головної християнської святині на </a:t>
            </a:r>
            <a:r>
              <a:rPr lang="uk-UA" sz="1900" dirty="0">
                <a:latin typeface="Franklin Gothic Book" panose="020B0503020102020204" pitchFamily="34" charset="0"/>
              </a:rPr>
              <a:t>Близькому Сході, Святого Гробу Господнього або могили Ісуса Христа.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4653136"/>
            <a:ext cx="8503096" cy="2049091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900" dirty="0">
                <a:latin typeface="Franklin Gothic Book" panose="020B0503020102020204" pitchFamily="34" charset="0"/>
              </a:rPr>
              <a:t>У 1099 </a:t>
            </a:r>
            <a:r>
              <a:rPr lang="ru-RU" sz="1900" dirty="0" err="1">
                <a:latin typeface="Franklin Gothic Book" panose="020B0503020102020204" pitchFamily="34" charset="0"/>
              </a:rPr>
              <a:t>році</a:t>
            </a:r>
            <a:r>
              <a:rPr lang="ru-RU" sz="1900" dirty="0">
                <a:latin typeface="Franklin Gothic Book" panose="020B0503020102020204" pitchFamily="34" charset="0"/>
              </a:rPr>
              <a:t>, </a:t>
            </a:r>
            <a:r>
              <a:rPr lang="ru-RU" sz="1900" dirty="0" err="1">
                <a:latin typeface="Franklin Gothic Book" panose="020B0503020102020204" pitchFamily="34" charset="0"/>
              </a:rPr>
              <a:t>Годфрі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Бульонский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прийняв</a:t>
            </a:r>
            <a:r>
              <a:rPr lang="ru-RU" sz="1900" dirty="0">
                <a:latin typeface="Franklin Gothic Book" panose="020B0503020102020204" pitchFamily="34" charset="0"/>
              </a:rPr>
              <a:t> титул "</a:t>
            </a:r>
            <a:r>
              <a:rPr lang="ru-RU" sz="1900" dirty="0" err="1">
                <a:latin typeface="Franklin Gothic Book" panose="020B0503020102020204" pitchFamily="34" charset="0"/>
              </a:rPr>
              <a:t>Захисника</a:t>
            </a:r>
            <a:r>
              <a:rPr lang="ru-RU" sz="1900" dirty="0">
                <a:latin typeface="Franklin Gothic Book" panose="020B0503020102020204" pitchFamily="34" charset="0"/>
              </a:rPr>
              <a:t> Святого Гробу </a:t>
            </a:r>
            <a:r>
              <a:rPr lang="ru-RU" sz="1900" dirty="0" err="1">
                <a:latin typeface="Franklin Gothic Book" panose="020B0503020102020204" pitchFamily="34" charset="0"/>
              </a:rPr>
              <a:t>Господнього</a:t>
            </a:r>
            <a:r>
              <a:rPr lang="ru-RU" sz="1900" dirty="0">
                <a:latin typeface="Franklin Gothic Book" panose="020B0503020102020204" pitchFamily="34" charset="0"/>
              </a:rPr>
              <a:t>". </a:t>
            </a:r>
            <a:r>
              <a:rPr lang="ru-RU" sz="1900" dirty="0" err="1">
                <a:latin typeface="Franklin Gothic Book" panose="020B0503020102020204" pitchFamily="34" charset="0"/>
              </a:rPr>
              <a:t>Остаточне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падіння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латинського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Королівства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Єрусалиму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після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завоювання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його</a:t>
            </a:r>
            <a:r>
              <a:rPr lang="ru-RU" sz="1900" dirty="0">
                <a:latin typeface="Franklin Gothic Book" panose="020B0503020102020204" pitchFamily="34" charset="0"/>
              </a:rPr>
              <a:t> мусульманами в 1291 року не </a:t>
            </a:r>
            <a:r>
              <a:rPr lang="ru-RU" sz="1900" dirty="0" err="1">
                <a:latin typeface="Franklin Gothic Book" panose="020B0503020102020204" pitchFamily="34" charset="0"/>
              </a:rPr>
              <a:t>припиняло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ні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паломництва</a:t>
            </a:r>
            <a:r>
              <a:rPr lang="ru-RU" sz="1900" dirty="0">
                <a:latin typeface="Franklin Gothic Book" panose="020B0503020102020204" pitchFamily="34" charset="0"/>
              </a:rPr>
              <a:t> до Гробу </a:t>
            </a:r>
            <a:r>
              <a:rPr lang="ru-RU" sz="1900" dirty="0" err="1">
                <a:latin typeface="Franklin Gothic Book" panose="020B0503020102020204" pitchFamily="34" charset="0"/>
              </a:rPr>
              <a:t>Господнього</a:t>
            </a:r>
            <a:r>
              <a:rPr lang="ru-RU" sz="1900" dirty="0">
                <a:latin typeface="Franklin Gothic Book" panose="020B0503020102020204" pitchFamily="34" charset="0"/>
              </a:rPr>
              <a:t>, </a:t>
            </a:r>
            <a:r>
              <a:rPr lang="ru-RU" sz="1900" dirty="0" err="1">
                <a:latin typeface="Franklin Gothic Book" panose="020B0503020102020204" pitchFamily="34" charset="0"/>
              </a:rPr>
              <a:t>ні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звичаю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отримання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лицарства</a:t>
            </a:r>
            <a:r>
              <a:rPr lang="ru-RU" sz="1900" dirty="0">
                <a:latin typeface="Franklin Gothic Book" panose="020B0503020102020204" pitchFamily="34" charset="0"/>
              </a:rPr>
              <a:t>, а коли </a:t>
            </a:r>
            <a:r>
              <a:rPr lang="ru-RU" sz="1900" dirty="0" err="1">
                <a:latin typeface="Franklin Gothic Book" panose="020B0503020102020204" pitchFamily="34" charset="0"/>
              </a:rPr>
              <a:t>збереження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Святої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Землі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було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доручено</a:t>
            </a:r>
            <a:r>
              <a:rPr lang="ru-RU" sz="1900" dirty="0">
                <a:latin typeface="Franklin Gothic Book" panose="020B0503020102020204" pitchFamily="34" charset="0"/>
              </a:rPr>
              <a:t> Ордену </a:t>
            </a:r>
            <a:r>
              <a:rPr lang="ru-RU" sz="1900" dirty="0" err="1">
                <a:latin typeface="Franklin Gothic Book" panose="020B0503020102020204" pitchFamily="34" charset="0"/>
              </a:rPr>
              <a:t>Францисканців</a:t>
            </a:r>
            <a:r>
              <a:rPr lang="ru-RU" sz="1900" dirty="0">
                <a:latin typeface="Franklin Gothic Book" panose="020B0503020102020204" pitchFamily="34" charset="0"/>
              </a:rPr>
              <a:t>, вони </a:t>
            </a:r>
            <a:r>
              <a:rPr lang="ru-RU" sz="1900" dirty="0" err="1">
                <a:latin typeface="Franklin Gothic Book" panose="020B0503020102020204" pitchFamily="34" charset="0"/>
              </a:rPr>
              <a:t>продовжили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цей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побожний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звичай</a:t>
            </a:r>
            <a:r>
              <a:rPr lang="ru-RU" sz="1900" dirty="0">
                <a:latin typeface="Franklin Gothic Book" panose="020B0503020102020204" pitchFamily="34" charset="0"/>
              </a:rPr>
              <a:t> і дали ордену </a:t>
            </a:r>
            <a:r>
              <a:rPr lang="ru-RU" sz="1900" dirty="0" err="1">
                <a:latin typeface="Franklin Gothic Book" panose="020B0503020102020204" pitchFamily="34" charset="0"/>
              </a:rPr>
              <a:t>першого</a:t>
            </a:r>
            <a:r>
              <a:rPr lang="ru-RU" sz="1900" dirty="0">
                <a:latin typeface="Franklin Gothic Book" panose="020B0503020102020204" pitchFamily="34" charset="0"/>
              </a:rPr>
              <a:t> Великого </a:t>
            </a:r>
            <a:r>
              <a:rPr lang="ru-RU" sz="1900" dirty="0" err="1">
                <a:latin typeface="Franklin Gothic Book" panose="020B0503020102020204" pitchFamily="34" charset="0"/>
              </a:rPr>
              <a:t>Магістра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після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смерті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останнього</a:t>
            </a:r>
            <a:r>
              <a:rPr lang="ru-RU" sz="1900" dirty="0">
                <a:latin typeface="Franklin Gothic Book" panose="020B0503020102020204" pitchFamily="34" charset="0"/>
              </a:rPr>
              <a:t> Короля </a:t>
            </a:r>
            <a:r>
              <a:rPr lang="ru-RU" sz="1900" dirty="0" err="1">
                <a:latin typeface="Franklin Gothic Book" panose="020B0503020102020204" pitchFamily="34" charset="0"/>
              </a:rPr>
              <a:t>Єрусалиму</a:t>
            </a:r>
            <a:r>
              <a:rPr lang="ru-RU" sz="1900" dirty="0">
                <a:latin typeface="Franklin Gothic Book" panose="020B0503020102020204" pitchFamily="34" charset="0"/>
              </a:rPr>
              <a:t> (</a:t>
            </a:r>
            <a:r>
              <a:rPr lang="ru-RU" sz="1900" dirty="0" err="1">
                <a:latin typeface="Franklin Gothic Book" panose="020B0503020102020204" pitchFamily="34" charset="0"/>
              </a:rPr>
              <a:t>раніше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саме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королі</a:t>
            </a:r>
            <a:r>
              <a:rPr lang="ru-RU" sz="1900" dirty="0">
                <a:latin typeface="Franklin Gothic Book" panose="020B0503020102020204" pitchFamily="34" charset="0"/>
              </a:rPr>
              <a:t> </a:t>
            </a:r>
            <a:r>
              <a:rPr lang="ru-RU" sz="1900" dirty="0" err="1">
                <a:latin typeface="Franklin Gothic Book" panose="020B0503020102020204" pitchFamily="34" charset="0"/>
              </a:rPr>
              <a:t>очолювали</a:t>
            </a:r>
            <a:r>
              <a:rPr lang="ru-RU" sz="1900" dirty="0">
                <a:latin typeface="Franklin Gothic Book" panose="020B0503020102020204" pitchFamily="34" charset="0"/>
              </a:rPr>
              <a:t> Орден).</a:t>
            </a:r>
            <a:endParaRPr lang="uk-UA" sz="1900" dirty="0">
              <a:latin typeface="Franklin Gothic Book" panose="020B0503020102020204" pitchFamily="34" charset="0"/>
            </a:endParaRPr>
          </a:p>
        </p:txBody>
      </p:sp>
      <p:pic>
        <p:nvPicPr>
          <p:cNvPr id="17411" name="Picture 3" descr="D:\коледж\культурологія\лицарськы ордени\9-sni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96752"/>
            <a:ext cx="42138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608512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Довгий час Великими магістрами ордена були Папи римські. Тільки в 1949 році титул був переданий членам Курії Ватикану.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Орден існує і сьогодні. Його членами по всьому світу є представники королівських родин, впливові бізнесмени, політична і наукова еліта. Згідно зі звітом 2010 чисельність ордена перевищила 28000 членів. Штаб-квартира його знаходиться в Римі. На благодійні проекти ордена в період з 2000 по 2007 роки було витрачено понад 50 мільйонів доларів.</a:t>
            </a:r>
          </a:p>
        </p:txBody>
      </p:sp>
      <p:pic>
        <p:nvPicPr>
          <p:cNvPr id="18434" name="Picture 2" descr="D:\коледж\культурологія\лицарськы ордени\10135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653582" cy="57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uk-UA" dirty="0" smtClean="0"/>
              <a:t>Лицарство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4048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Л</a:t>
            </a:r>
            <a:r>
              <a:rPr lang="uk-UA" dirty="0">
                <a:latin typeface="Franklin Gothic Book" panose="020B0503020102020204" pitchFamily="34" charset="0"/>
              </a:rPr>
              <a:t>ицарство - особливий привілейований соціальний </a:t>
            </a:r>
            <a:r>
              <a:rPr lang="uk-UA" dirty="0" smtClean="0">
                <a:latin typeface="Franklin Gothic Book" panose="020B0503020102020204" pitchFamily="34" charset="0"/>
              </a:rPr>
              <a:t>прошарок </a:t>
            </a:r>
            <a:r>
              <a:rPr lang="uk-UA" dirty="0">
                <a:latin typeface="Franklin Gothic Book" panose="020B0503020102020204" pitchFamily="34" charset="0"/>
              </a:rPr>
              <a:t>середньовічного суспільства. Традиційно це поняття пов'язують з історією країн Західної і Центральної Європи, де в період розквіту середньовіччя до лицарства, по суті, ставилися всі світські феодали-воїни. Але частіше цей термін вживають стосовно середніх і дрібних феодалів на противагу знаті.</a:t>
            </a:r>
          </a:p>
        </p:txBody>
      </p:sp>
      <p:pic>
        <p:nvPicPr>
          <p:cNvPr id="2050" name="Picture 2" descr="D:\коледж\культурологія\лицарськы ордени\1464701413_8.-bibliya-macievsk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оледж\культурологія\лицарськы орден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24336" cy="22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Тевтонський орден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752528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Орден виник наприкінці </a:t>
            </a:r>
            <a:r>
              <a:rPr lang="uk-UA" dirty="0" smtClean="0"/>
              <a:t>ХІІ ст</a:t>
            </a:r>
            <a:r>
              <a:rPr lang="uk-UA" dirty="0"/>
              <a:t>. в Палестині під час хрестових походів, в 1198 р. затверджений папою Інокентієм </a:t>
            </a:r>
            <a:r>
              <a:rPr lang="en-US" dirty="0"/>
              <a:t>III. </a:t>
            </a:r>
            <a:r>
              <a:rPr lang="uk-UA" dirty="0"/>
              <a:t>Він виник спочатку як госпітальне братство для догляду за пораненими під час облоги фортеці </a:t>
            </a:r>
            <a:r>
              <a:rPr lang="uk-UA" dirty="0" err="1"/>
              <a:t>Аккон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Тевтонський </a:t>
            </a:r>
            <a:r>
              <a:rPr lang="uk-UA" dirty="0"/>
              <a:t>орден склався з двох орденів: мечоносців й Ордену лицарів чорного хреста діви Марії. Об'єднання відбулося у 1237 році за наполяганням папи римського Григорія </a:t>
            </a:r>
            <a:r>
              <a:rPr lang="uk-UA" dirty="0" smtClean="0"/>
              <a:t>ІХ.</a:t>
            </a:r>
            <a:endParaRPr lang="uk-UA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ÐµÐ²ÑÐ¾Ð½ÑÑÐºÐ¸Ð¹ Ð¾ÑÐ´ÐµÐ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736304" cy="50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620688"/>
            <a:ext cx="4330824" cy="58326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Відповідно до статуту Орден складали члени трьох категорій лицарі, які мали право займати вищі адміністративні посади, священики та службові брати. У число лицарів приймалися тільки особи дворянського походження. Серед священиків були як вихідці з дворян, так і з простонароддя. Лицарі та священики давали обітницю довічного служіння Ордену. Службові брати набиралися з недворянських станів і займали нижчі адміністративні та господарські посади.</a:t>
            </a:r>
          </a:p>
          <a:p>
            <a:pPr algn="just"/>
            <a:endParaRPr lang="uk-UA" dirty="0"/>
          </a:p>
        </p:txBody>
      </p:sp>
      <p:pic>
        <p:nvPicPr>
          <p:cNvPr id="4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5" y="620688"/>
            <a:ext cx="41366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8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404664"/>
            <a:ext cx="4618856" cy="63367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Після падіння Єрусалимського королівства Тевтонський орден повертається в Європу. У 1211 - 1225 роках орден діяв на території Угорщини, звідки був вигнаний. У 1226 ордену вкрай пощастило - в тяжку годину орден отримує запрошення </a:t>
            </a:r>
            <a:r>
              <a:rPr lang="uk-UA" dirty="0" err="1"/>
              <a:t>мазовецького</a:t>
            </a:r>
            <a:r>
              <a:rPr lang="uk-UA" dirty="0"/>
              <a:t> князя Конрада для християнізації і умиротворення прусів осісти в </a:t>
            </a:r>
            <a:r>
              <a:rPr lang="uk-UA" dirty="0" err="1" smtClean="0"/>
              <a:t>Хелмінській</a:t>
            </a:r>
            <a:r>
              <a:rPr lang="uk-UA" dirty="0" smtClean="0"/>
              <a:t> </a:t>
            </a:r>
            <a:r>
              <a:rPr lang="uk-UA" dirty="0"/>
              <a:t>землі (Польща) на 20 років</a:t>
            </a:r>
            <a:r>
              <a:rPr lang="uk-UA" dirty="0" smtClean="0"/>
              <a:t>.</a:t>
            </a:r>
            <a:endParaRPr lang="uk-UA" dirty="0"/>
          </a:p>
          <a:p>
            <a:pPr algn="just"/>
            <a:r>
              <a:rPr lang="uk-UA" dirty="0"/>
              <a:t>Члени ордена підтримували сувору дисципліну, особливо під час війни. Страх покарання був основою дисципліни. Орден вів аскетичний спосіб життя, хоча в плані харчування аскетизм був помірним - на війні необхідні сильні чоловіки.</a:t>
            </a:r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" y="764704"/>
            <a:ext cx="403449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2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3645024"/>
            <a:ext cx="8820472" cy="30963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XIV </a:t>
            </a:r>
            <a:r>
              <a:rPr lang="uk-UA" dirty="0"/>
              <a:t>ст. було часом найбільшого процвітання ордену; завоювання були зміцнені, торгівля й промисловість росли, міста багатіли. В 1309 році </a:t>
            </a:r>
            <a:r>
              <a:rPr lang="uk-UA" dirty="0" err="1"/>
              <a:t>гохмейстер</a:t>
            </a:r>
            <a:r>
              <a:rPr lang="uk-UA" dirty="0"/>
              <a:t> </a:t>
            </a:r>
            <a:r>
              <a:rPr lang="uk-UA" dirty="0" err="1"/>
              <a:t>Зигфрід</a:t>
            </a:r>
            <a:r>
              <a:rPr lang="uk-UA" dirty="0"/>
              <a:t> </a:t>
            </a:r>
            <a:r>
              <a:rPr lang="uk-UA" dirty="0" err="1"/>
              <a:t>Фейхтванген</a:t>
            </a:r>
            <a:r>
              <a:rPr lang="uk-UA" dirty="0"/>
              <a:t> переніс свою резиденцію з Венеції у </a:t>
            </a:r>
            <a:r>
              <a:rPr lang="uk-UA" dirty="0" err="1"/>
              <a:t>Марієнбург</a:t>
            </a:r>
            <a:r>
              <a:rPr lang="uk-UA" dirty="0"/>
              <a:t>. Із цього часу Тевтонський орден відмовився від свого релігійного покликання й став державною установою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В 1410 році польсько-литовсько-російські війська в битві під Грюнвальді завдали нищівної поразки тевтонському ордену.</a:t>
            </a:r>
          </a:p>
          <a:p>
            <a:pPr algn="just"/>
            <a:r>
              <a:rPr lang="uk-UA" dirty="0"/>
              <a:t>На початку </a:t>
            </a:r>
            <a:r>
              <a:rPr lang="en-US" dirty="0"/>
              <a:t>XVI </a:t>
            </a:r>
            <a:r>
              <a:rPr lang="uk-UA" dirty="0"/>
              <a:t>ст. Тевтонський орден припинив своє існування як самостійна держава, протримавшись біля п'яти сторіч. Після секуляризації Тевтонський </a:t>
            </a:r>
            <a:r>
              <a:rPr lang="uk-UA" dirty="0" smtClean="0"/>
              <a:t>багато </a:t>
            </a:r>
            <a:r>
              <a:rPr lang="uk-UA" dirty="0"/>
              <a:t>лицарів, що залишилися вірними католицизму, виїхали в Німеччину, склали новий устав ордену й осіли в м. </a:t>
            </a:r>
            <a:r>
              <a:rPr lang="uk-UA" dirty="0" err="1" smtClean="0"/>
              <a:t>Меріннгеймі</a:t>
            </a:r>
            <a:r>
              <a:rPr lang="uk-UA" dirty="0" smtClean="0"/>
              <a:t>, </a:t>
            </a:r>
            <a:r>
              <a:rPr lang="uk-UA" dirty="0"/>
              <a:t>який і залишався їхньою головною квартирою до остаточного знищення ордену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044"/>
            <a:ext cx="5435890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34" y="341044"/>
            <a:ext cx="2989045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1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143000"/>
          </a:xfrm>
        </p:spPr>
        <p:txBody>
          <a:bodyPr/>
          <a:lstStyle/>
          <a:p>
            <a:r>
              <a:rPr lang="uk-UA" dirty="0" smtClean="0"/>
              <a:t>Орден Святого Лазаря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59"/>
            <a:ext cx="5076056" cy="52967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Орден святого Лазаря - найбільш закритий військово-чернечий орден епохи хрестових походів. Орден був заснований хрестоносцями в 1098 році в Палестині, на базі госпіталю Святого Лазаря, в якому лікували хворих на проказу. Проказа (або лепра) - невиліковна </a:t>
            </a:r>
            <a:r>
              <a:rPr lang="uk-UA" dirty="0" smtClean="0"/>
              <a:t>інфекційна шкірна </a:t>
            </a:r>
            <a:r>
              <a:rPr lang="uk-UA" dirty="0"/>
              <a:t>хвороба, </a:t>
            </a:r>
            <a:r>
              <a:rPr lang="uk-UA" dirty="0" smtClean="0"/>
              <a:t>і </a:t>
            </a:r>
            <a:r>
              <a:rPr lang="uk-UA" dirty="0"/>
              <a:t>передається повітряно-крапельним </a:t>
            </a:r>
            <a:r>
              <a:rPr lang="uk-UA" dirty="0" smtClean="0"/>
              <a:t>та </a:t>
            </a:r>
            <a:r>
              <a:rPr lang="uk-UA" dirty="0"/>
              <a:t>контактним шляхом; недуга спотворює тіло і глибоко вражає тканини - в тому числі і нервові закінчення, роблячи хворого нечутливим до болю. Була дуже поширена в середні </a:t>
            </a:r>
            <a:r>
              <a:rPr lang="uk-UA" dirty="0" smtClean="0"/>
              <a:t>віки. </a:t>
            </a:r>
            <a:r>
              <a:rPr lang="uk-UA" dirty="0"/>
              <a:t>Хворих намагалися ізолювати від суспільства, і ті знаходили притулок в лепрозоріях - один з яких, знаходився поблизу стін міста Єрусалиму, і став згодом основою ордена.</a:t>
            </a:r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59"/>
            <a:ext cx="3312368" cy="52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568952" cy="30963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Орден </a:t>
            </a:r>
            <a:r>
              <a:rPr lang="ru-RU" dirty="0" err="1"/>
              <a:t>спочатку</a:t>
            </a:r>
            <a:r>
              <a:rPr lang="ru-RU" dirty="0"/>
              <a:t> брав в </a:t>
            </a:r>
            <a:r>
              <a:rPr lang="ru-RU" dirty="0" err="1"/>
              <a:t>свої</a:t>
            </a:r>
            <a:r>
              <a:rPr lang="ru-RU" dirty="0"/>
              <a:t> ряди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на лепру, і </a:t>
            </a:r>
            <a:r>
              <a:rPr lang="ru-RU" dirty="0" err="1"/>
              <a:t>навіть</a:t>
            </a:r>
            <a:r>
              <a:rPr lang="ru-RU" dirty="0"/>
              <a:t> Великий </a:t>
            </a:r>
            <a:r>
              <a:rPr lang="ru-RU" dirty="0" err="1"/>
              <a:t>магістр</a:t>
            </a:r>
            <a:r>
              <a:rPr lang="ru-RU" dirty="0"/>
              <a:t> ордена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прокажений</a:t>
            </a:r>
            <a:r>
              <a:rPr lang="ru-RU" dirty="0"/>
              <a:t>;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правило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скасовано</a:t>
            </a:r>
            <a:r>
              <a:rPr lang="ru-RU" dirty="0"/>
              <a:t>. Символом </a:t>
            </a:r>
            <a:r>
              <a:rPr lang="ru-RU" dirty="0" err="1" smtClean="0"/>
              <a:t>лазаритів</a:t>
            </a:r>
            <a:r>
              <a:rPr lang="ru-RU" dirty="0" smtClean="0"/>
              <a:t> </a:t>
            </a:r>
            <a:r>
              <a:rPr lang="ru-RU" dirty="0"/>
              <a:t>став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До слова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/>
              <a:t>"лазарет" </a:t>
            </a:r>
            <a:r>
              <a:rPr lang="ru-RU" dirty="0" err="1" smtClean="0"/>
              <a:t>пішла</a:t>
            </a:r>
            <a:r>
              <a:rPr lang="ru-RU" dirty="0" smtClean="0"/>
              <a:t> </a:t>
            </a:r>
            <a:r>
              <a:rPr lang="ru-RU" dirty="0" err="1"/>
              <a:t>якраз</a:t>
            </a:r>
            <a:r>
              <a:rPr lang="ru-RU" dirty="0"/>
              <a:t> таки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ордена.</a:t>
            </a:r>
          </a:p>
          <a:p>
            <a:pPr algn="just"/>
            <a:r>
              <a:rPr lang="ru-RU" dirty="0" err="1"/>
              <a:t>Спочатку</a:t>
            </a:r>
            <a:r>
              <a:rPr lang="ru-RU" dirty="0"/>
              <a:t> громада несла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займаючись</a:t>
            </a:r>
            <a:r>
              <a:rPr lang="ru-RU" dirty="0"/>
              <a:t> </a:t>
            </a:r>
            <a:r>
              <a:rPr lang="ru-RU" dirty="0" err="1"/>
              <a:t>лікуванням</a:t>
            </a:r>
            <a:r>
              <a:rPr lang="ru-RU" dirty="0"/>
              <a:t> та доглядом за </a:t>
            </a:r>
            <a:r>
              <a:rPr lang="ru-RU" dirty="0" err="1"/>
              <a:t>хворими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присутність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прокажених</a:t>
            </a:r>
            <a:r>
              <a:rPr lang="ru-RU" dirty="0"/>
              <a:t> </a:t>
            </a:r>
            <a:r>
              <a:rPr lang="ru-RU" dirty="0" err="1"/>
              <a:t>лицарів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/>
              <a:t>принесли </a:t>
            </a:r>
            <a:r>
              <a:rPr lang="ru-RU" dirty="0" err="1"/>
              <a:t>обітницю</a:t>
            </a:r>
            <a:r>
              <a:rPr lang="ru-RU" dirty="0"/>
              <a:t>, сильно </a:t>
            </a:r>
            <a:r>
              <a:rPr lang="ru-RU" dirty="0" err="1" smtClean="0"/>
              <a:t>посприяла</a:t>
            </a:r>
            <a:r>
              <a:rPr lang="ru-RU" dirty="0" smtClean="0"/>
              <a:t> </a:t>
            </a:r>
            <a:r>
              <a:rPr lang="ru-RU" dirty="0" err="1"/>
              <a:t>перетворенню</a:t>
            </a:r>
            <a:r>
              <a:rPr lang="ru-RU" dirty="0"/>
              <a:t> братства Святого Лазаря у </a:t>
            </a:r>
            <a:r>
              <a:rPr lang="ru-RU" dirty="0" err="1"/>
              <a:t>військово-чернечий</a:t>
            </a:r>
            <a:r>
              <a:rPr lang="ru-RU" dirty="0"/>
              <a:t> орден.</a:t>
            </a:r>
            <a:endParaRPr lang="uk-UA" dirty="0"/>
          </a:p>
        </p:txBody>
      </p:sp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414"/>
            <a:ext cx="5038050" cy="34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6" y="207414"/>
            <a:ext cx="2378774" cy="34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9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Орден дракона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5585" y="1528918"/>
            <a:ext cx="4172272" cy="52535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Орден Дракона - </a:t>
            </a:r>
            <a:r>
              <a:rPr lang="ru-RU" dirty="0" err="1"/>
              <a:t>лицарський</a:t>
            </a:r>
            <a:r>
              <a:rPr lang="ru-RU" dirty="0"/>
              <a:t> орден, </a:t>
            </a:r>
            <a:r>
              <a:rPr lang="ru-RU" dirty="0" err="1"/>
              <a:t>заснований</a:t>
            </a:r>
            <a:r>
              <a:rPr lang="ru-RU" dirty="0"/>
              <a:t> </a:t>
            </a:r>
            <a:r>
              <a:rPr lang="ru-RU" dirty="0" err="1"/>
              <a:t>імператором</a:t>
            </a:r>
            <a:r>
              <a:rPr lang="ru-RU" dirty="0"/>
              <a:t> </a:t>
            </a:r>
            <a:r>
              <a:rPr lang="ru-RU" dirty="0" err="1"/>
              <a:t>Священної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Сигізмундом</a:t>
            </a:r>
            <a:r>
              <a:rPr lang="ru-RU" dirty="0"/>
              <a:t> I Люксембургом в 1408 </a:t>
            </a:r>
            <a:r>
              <a:rPr lang="ru-RU" dirty="0" err="1"/>
              <a:t>році</a:t>
            </a:r>
            <a:r>
              <a:rPr lang="ru-RU" dirty="0"/>
              <a:t> 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 </a:t>
            </a:r>
            <a:r>
              <a:rPr lang="ru-RU" dirty="0" err="1"/>
              <a:t>Господнього</a:t>
            </a:r>
            <a:r>
              <a:rPr lang="ru-RU" dirty="0"/>
              <a:t> та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язичниками</a:t>
            </a:r>
            <a:r>
              <a:rPr lang="ru-RU" dirty="0"/>
              <a:t>, в основному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турків</a:t>
            </a:r>
            <a:r>
              <a:rPr lang="ru-RU" dirty="0"/>
              <a:t>. Главою ордена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Мілос</a:t>
            </a:r>
            <a:r>
              <a:rPr lang="ru-RU" dirty="0"/>
              <a:t> </a:t>
            </a:r>
            <a:r>
              <a:rPr lang="ru-RU" dirty="0" err="1"/>
              <a:t>Обилич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до складу ордена входило </a:t>
            </a:r>
            <a:r>
              <a:rPr lang="ru-RU" dirty="0" err="1"/>
              <a:t>ще</a:t>
            </a:r>
            <a:r>
              <a:rPr lang="ru-RU" dirty="0"/>
              <a:t> 12 </a:t>
            </a:r>
            <a:r>
              <a:rPr lang="ru-RU" dirty="0" err="1"/>
              <a:t>лицарів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відрізняло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дракона на </a:t>
            </a:r>
            <a:r>
              <a:rPr lang="ru-RU" dirty="0" err="1"/>
              <a:t>шоломах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331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1789076"/>
            <a:ext cx="4733256" cy="4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248472" cy="6120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Не дивлячись на те, що Орден Дракона мав визнання Ватикану, він ніс на собі відбиток </a:t>
            </a:r>
            <a:r>
              <a:rPr lang="uk-UA" dirty="0" smtClean="0"/>
              <a:t>релігійної </a:t>
            </a:r>
            <a:r>
              <a:rPr lang="uk-UA" dirty="0"/>
              <a:t>різноманітності Східної Європи. Крім католиків в нього брали і православних, і протестантів, і євреїв. Це була не просто релігійна толерантність, а радше релігійна байдужість, де основним </a:t>
            </a:r>
            <a:r>
              <a:rPr lang="uk-UA" dirty="0" err="1"/>
              <a:t>мотиватором</a:t>
            </a:r>
            <a:r>
              <a:rPr lang="uk-UA" dirty="0"/>
              <a:t> був захист всього регіону спільними зусиллями, а не насадження якоїсь політичної або релігійної ідеї.</a:t>
            </a:r>
          </a:p>
        </p:txBody>
      </p:sp>
      <p:pic>
        <p:nvPicPr>
          <p:cNvPr id="1434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6672"/>
            <a:ext cx="37973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4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546848" cy="604867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Серед найбільш відомих </a:t>
            </a:r>
            <a:r>
              <a:rPr lang="uk-UA" dirty="0" smtClean="0"/>
              <a:t>членів </a:t>
            </a:r>
            <a:r>
              <a:rPr lang="uk-UA" dirty="0"/>
              <a:t>ордена були князь </a:t>
            </a:r>
            <a:r>
              <a:rPr lang="uk-UA" dirty="0" err="1"/>
              <a:t>Вітовт</a:t>
            </a:r>
            <a:r>
              <a:rPr lang="uk-UA" dirty="0"/>
              <a:t> і король Ягайло, Влад </a:t>
            </a:r>
            <a:r>
              <a:rPr lang="en-US" dirty="0"/>
              <a:t>III </a:t>
            </a:r>
            <a:r>
              <a:rPr lang="uk-UA" dirty="0" err="1"/>
              <a:t>Цепеш</a:t>
            </a:r>
            <a:r>
              <a:rPr lang="uk-UA" dirty="0"/>
              <a:t> «Дракула» і його батько - Влад </a:t>
            </a:r>
            <a:r>
              <a:rPr lang="en-US" dirty="0"/>
              <a:t>II </a:t>
            </a:r>
            <a:r>
              <a:rPr lang="uk-UA" dirty="0" err="1"/>
              <a:t>Дракул</a:t>
            </a:r>
            <a:r>
              <a:rPr lang="uk-UA" dirty="0"/>
              <a:t>. (При цьому саме прізвисько «</a:t>
            </a:r>
            <a:r>
              <a:rPr lang="uk-UA" dirty="0" err="1"/>
              <a:t>Дракул</a:t>
            </a:r>
            <a:r>
              <a:rPr lang="uk-UA" dirty="0"/>
              <a:t>» </a:t>
            </a:r>
            <a:r>
              <a:rPr lang="uk-UA" dirty="0" smtClean="0"/>
              <a:t>походить </a:t>
            </a:r>
            <a:r>
              <a:rPr lang="uk-UA" dirty="0"/>
              <a:t>саме від назви даного ордена і означає «дракон»). Пізніше, членом ордена був і знаменитий Стефан Баторій. Символом ордена був дракон, що згорнувся кільцем, який </a:t>
            </a:r>
            <a:r>
              <a:rPr lang="uk-UA" dirty="0" smtClean="0"/>
              <a:t>пішов від </a:t>
            </a:r>
            <a:r>
              <a:rPr lang="uk-UA" dirty="0"/>
              <a:t>одного з найдавніших символів - </a:t>
            </a:r>
            <a:r>
              <a:rPr lang="uk-UA" dirty="0" err="1"/>
              <a:t>Уробороса</a:t>
            </a:r>
            <a:r>
              <a:rPr lang="uk-UA" dirty="0"/>
              <a:t>.</a:t>
            </a:r>
          </a:p>
        </p:txBody>
      </p:sp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5" y="1340768"/>
            <a:ext cx="46944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7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96144"/>
          </a:xfrm>
        </p:spPr>
        <p:txBody>
          <a:bodyPr/>
          <a:lstStyle/>
          <a:p>
            <a:r>
              <a:rPr lang="uk-UA" dirty="0" smtClean="0"/>
              <a:t>Національні лицарські ордени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82" y="1628800"/>
            <a:ext cx="36618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2780928"/>
            <a:ext cx="4248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Існували також національні ордени, як, наприклад,  ордени в Іспанії (</a:t>
            </a:r>
            <a:r>
              <a:rPr lang="uk-UA" sz="2400" dirty="0" err="1"/>
              <a:t>Алькантара</a:t>
            </a:r>
            <a:r>
              <a:rPr lang="uk-UA" sz="2400" dirty="0"/>
              <a:t>, </a:t>
            </a:r>
            <a:r>
              <a:rPr lang="uk-UA" sz="2400" dirty="0" err="1"/>
              <a:t>Калатрава</a:t>
            </a:r>
            <a:r>
              <a:rPr lang="uk-UA" sz="2400" dirty="0"/>
              <a:t>, Сантьяго) і Португалії (</a:t>
            </a:r>
            <a:r>
              <a:rPr lang="uk-UA" sz="2400" dirty="0" err="1"/>
              <a:t>Авіський</a:t>
            </a:r>
            <a:r>
              <a:rPr lang="uk-UA" sz="2400" dirty="0"/>
              <a:t> орден), що утворилися в середині </a:t>
            </a:r>
            <a:r>
              <a:rPr lang="en-US" sz="2400" dirty="0"/>
              <a:t>XII </a:t>
            </a:r>
            <a:r>
              <a:rPr lang="uk-UA" sz="2400" dirty="0"/>
              <a:t>ст. в ході Реконкісти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Подібні ордени існували також і в Англії, Шотландії, Франції.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9947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548680"/>
            <a:ext cx="4114800" cy="583268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У військові обов'язки лицарів входило захищати честь і гідність сюзерена, а головне землю від посягань як з боку сусідніх феодальних володарів в міжусобних війнах, так і військ інших держав у разі зовнішнього нападу</a:t>
            </a:r>
            <a:r>
              <a:rPr lang="uk-UA" dirty="0" smtClean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4098" name="Picture 2" descr="D:\коледж\культурологія\лицарськы ордени\1468558175_2.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0214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Орден </a:t>
            </a:r>
            <a:r>
              <a:rPr lang="uk-UA" dirty="0" err="1" smtClean="0"/>
              <a:t>Калатрава</a:t>
            </a:r>
            <a:r>
              <a:rPr lang="uk-UA" dirty="0" smtClean="0"/>
              <a:t> (Іспанія)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69" y="1484784"/>
            <a:ext cx="5112568" cy="5040560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/>
              <a:t>Заснований у 1158 р і затверджений Папою Олександром </a:t>
            </a:r>
            <a:r>
              <a:rPr lang="en-US" sz="2200" dirty="0" smtClean="0"/>
              <a:t>III </a:t>
            </a:r>
            <a:r>
              <a:rPr lang="uk-UA" sz="2200" dirty="0" smtClean="0"/>
              <a:t>в 1164 р Отримав свою назву від відвойованої їм у арабів стратегічної фортеці </a:t>
            </a:r>
            <a:r>
              <a:rPr lang="uk-UA" sz="2200" dirty="0" err="1" smtClean="0"/>
              <a:t>Калатрава</a:t>
            </a:r>
            <a:r>
              <a:rPr lang="uk-UA" sz="2200" dirty="0" smtClean="0"/>
              <a:t> в Андалузії, для оборони якої від насідали маврів орден і був заснований.</a:t>
            </a:r>
          </a:p>
          <a:p>
            <a:pPr algn="just"/>
            <a:r>
              <a:rPr lang="uk-UA" sz="2200" dirty="0" smtClean="0"/>
              <a:t>Знаком ордена став симетричний, тобто рівносторонній, ажурний червоний хрест на білому полі, кінці якого прикрашені стилізованими великими готичними літерами «М» (від імені Пресвятої Діви Марії).</a:t>
            </a:r>
            <a:endParaRPr lang="uk-UA" sz="2200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¾ÑÐ´ÐµÐ½ ÐºÐ°Ð»Ð°ÑÑÐ°Ð²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7"/>
            <a:ext cx="3483067" cy="5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6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Орден </a:t>
            </a:r>
            <a:r>
              <a:rPr lang="uk-UA" dirty="0" err="1" smtClean="0"/>
              <a:t>Алькантара</a:t>
            </a:r>
            <a:r>
              <a:rPr lang="uk-UA" dirty="0" smtClean="0"/>
              <a:t> (Іспанія)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760640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Орден,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дон </a:t>
            </a:r>
            <a:r>
              <a:rPr lang="ru-RU" dirty="0" err="1"/>
              <a:t>Суер</a:t>
            </a:r>
            <a:r>
              <a:rPr lang="ru-RU" dirty="0"/>
              <a:t> і дон </a:t>
            </a:r>
            <a:r>
              <a:rPr lang="ru-RU" dirty="0" err="1"/>
              <a:t>Гомец</a:t>
            </a:r>
            <a:r>
              <a:rPr lang="ru-RU" dirty="0"/>
              <a:t> Фернандо </a:t>
            </a:r>
            <a:r>
              <a:rPr lang="ru-RU" dirty="0" err="1"/>
              <a:t>Баррієнтос</a:t>
            </a:r>
            <a:r>
              <a:rPr lang="ru-RU" dirty="0"/>
              <a:t> </a:t>
            </a:r>
            <a:r>
              <a:rPr lang="ru-RU" dirty="0" err="1"/>
              <a:t>заснували</a:t>
            </a:r>
            <a:r>
              <a:rPr lang="ru-RU" dirty="0"/>
              <a:t> в 1156 р,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маврів</a:t>
            </a:r>
            <a:r>
              <a:rPr lang="ru-RU" dirty="0"/>
              <a:t> </a:t>
            </a:r>
            <a:r>
              <a:rPr lang="ru-RU" dirty="0" err="1"/>
              <a:t>новозбудованої</a:t>
            </a:r>
            <a:r>
              <a:rPr lang="ru-RU" dirty="0"/>
              <a:t> </a:t>
            </a:r>
            <a:r>
              <a:rPr lang="ru-RU" dirty="0" err="1"/>
              <a:t>прикордонної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Сан-</a:t>
            </a:r>
            <a:r>
              <a:rPr lang="ru-RU" dirty="0" err="1"/>
              <a:t>Юліан</a:t>
            </a:r>
            <a:r>
              <a:rPr lang="ru-RU" dirty="0"/>
              <a:t> де </a:t>
            </a:r>
            <a:r>
              <a:rPr lang="ru-RU" dirty="0" err="1" smtClean="0"/>
              <a:t>Пераль</a:t>
            </a:r>
            <a:r>
              <a:rPr lang="ru-RU" dirty="0" smtClean="0"/>
              <a:t>, </a:t>
            </a:r>
            <a:r>
              <a:rPr lang="ru-RU" dirty="0"/>
              <a:t>Папа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en-US" dirty="0"/>
              <a:t>III 29 </a:t>
            </a:r>
            <a:r>
              <a:rPr lang="ru-RU" dirty="0" err="1"/>
              <a:t>грудня</a:t>
            </a:r>
            <a:r>
              <a:rPr lang="ru-RU" dirty="0"/>
              <a:t> 1177 </a:t>
            </a:r>
            <a:r>
              <a:rPr lang="ru-RU" dirty="0" err="1"/>
              <a:t>звів</a:t>
            </a:r>
            <a:r>
              <a:rPr lang="ru-RU" dirty="0"/>
              <a:t> в духовно-</a:t>
            </a:r>
            <a:r>
              <a:rPr lang="ru-RU" dirty="0" err="1"/>
              <a:t>лицарський</a:t>
            </a:r>
            <a:r>
              <a:rPr lang="ru-RU" dirty="0"/>
              <a:t> орден і дав </a:t>
            </a:r>
            <a:r>
              <a:rPr lang="ru-RU" dirty="0" err="1"/>
              <a:t>йому</a:t>
            </a:r>
            <a:r>
              <a:rPr lang="ru-RU" dirty="0"/>
              <a:t> статут Бенедикта.</a:t>
            </a:r>
          </a:p>
          <a:p>
            <a:pPr algn="just"/>
            <a:r>
              <a:rPr lang="ru-RU" dirty="0" err="1"/>
              <a:t>Орденський</a:t>
            </a:r>
            <a:r>
              <a:rPr lang="ru-RU" dirty="0"/>
              <a:t> знак,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1441 р з зеленого </a:t>
            </a:r>
            <a:r>
              <a:rPr lang="ru-RU" dirty="0" err="1"/>
              <a:t>мальтійського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,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з'єднані</a:t>
            </a:r>
            <a:r>
              <a:rPr lang="ru-RU" dirty="0"/>
              <a:t> </a:t>
            </a:r>
            <a:r>
              <a:rPr lang="ru-RU" dirty="0" err="1"/>
              <a:t>золотими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, носиться </a:t>
            </a:r>
            <a:r>
              <a:rPr lang="ru-RU" dirty="0" err="1" smtClean="0"/>
              <a:t>затканий</a:t>
            </a:r>
            <a:r>
              <a:rPr lang="ru-RU" dirty="0" smtClean="0"/>
              <a:t> </a:t>
            </a:r>
            <a:r>
              <a:rPr lang="ru-RU" dirty="0" err="1"/>
              <a:t>шовком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мантії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4" y="1680384"/>
            <a:ext cx="2044807" cy="47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8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Орден Сантьяго де </a:t>
            </a:r>
            <a:r>
              <a:rPr lang="uk-UA" dirty="0" err="1" smtClean="0"/>
              <a:t>Компостела</a:t>
            </a:r>
            <a:r>
              <a:rPr lang="uk-UA" dirty="0" smtClean="0"/>
              <a:t> (Іспанія)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5112568" cy="4752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Заснований в 1161 року в Леоне; затверджений папою Олександром </a:t>
            </a:r>
            <a:r>
              <a:rPr lang="en-US" dirty="0"/>
              <a:t>III </a:t>
            </a:r>
            <a:r>
              <a:rPr lang="uk-UA" dirty="0"/>
              <a:t>в 1175 р Орден Сантьяго був створений спеціально для охорони паломників, які прямували для поклоніння мощам св. апостола Якова в </a:t>
            </a:r>
            <a:r>
              <a:rPr lang="uk-UA" dirty="0" err="1"/>
              <a:t>Галісії</a:t>
            </a:r>
            <a:r>
              <a:rPr lang="uk-UA" dirty="0"/>
              <a:t>, і заодно виконуючи для пілігримів і прочан функції. Орден створював шпиталі і забезпечував конвої для безпечного проходження паломників в дорозі.</a:t>
            </a:r>
          </a:p>
          <a:p>
            <a:pPr algn="just"/>
            <a:r>
              <a:rPr lang="uk-UA" dirty="0"/>
              <a:t>Знаком ордена Сантьяго де </a:t>
            </a:r>
            <a:r>
              <a:rPr lang="uk-UA" dirty="0" err="1"/>
              <a:t>Компостела</a:t>
            </a:r>
            <a:r>
              <a:rPr lang="uk-UA" dirty="0"/>
              <a:t> (інша назва - орден Святого Апостола Якова і Меча) був червоний </a:t>
            </a:r>
            <a:r>
              <a:rPr lang="uk-UA" dirty="0" err="1" smtClean="0"/>
              <a:t>лілієподобний</a:t>
            </a:r>
            <a:r>
              <a:rPr lang="uk-UA" dirty="0" smtClean="0"/>
              <a:t> </a:t>
            </a:r>
            <a:r>
              <a:rPr lang="uk-UA" dirty="0"/>
              <a:t>хрест, нижній кінець якого має форму леза меча.</a:t>
            </a:r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4076"/>
            <a:ext cx="2952328" cy="54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41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Авіський</a:t>
            </a:r>
            <a:r>
              <a:rPr lang="uk-UA" dirty="0" smtClean="0"/>
              <a:t> орден (Португалія)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824536" cy="48531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Орден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</a:t>
            </a:r>
            <a:r>
              <a:rPr lang="ru-RU" dirty="0" err="1"/>
              <a:t>знатними</a:t>
            </a:r>
            <a:r>
              <a:rPr lang="ru-RU" dirty="0"/>
              <a:t> </a:t>
            </a:r>
            <a:r>
              <a:rPr lang="ru-RU" dirty="0" err="1" smtClean="0"/>
              <a:t>Коїмбрськими</a:t>
            </a:r>
            <a:r>
              <a:rPr lang="ru-RU" dirty="0" smtClean="0"/>
              <a:t> </a:t>
            </a:r>
            <a:r>
              <a:rPr lang="ru-RU" dirty="0" err="1"/>
              <a:t>лицарями</a:t>
            </a:r>
            <a:r>
              <a:rPr lang="ru-RU" dirty="0"/>
              <a:t> в 1147 р,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лицарів</a:t>
            </a:r>
            <a:r>
              <a:rPr lang="ru-RU" dirty="0"/>
              <a:t>, для </a:t>
            </a:r>
            <a:r>
              <a:rPr lang="ru-RU" dirty="0" err="1"/>
              <a:t>захисту</a:t>
            </a:r>
            <a:r>
              <a:rPr lang="ru-RU" dirty="0"/>
              <a:t> недавно </a:t>
            </a:r>
            <a:r>
              <a:rPr lang="ru-RU" dirty="0" err="1"/>
              <a:t>відбитого</a:t>
            </a:r>
            <a:r>
              <a:rPr lang="ru-RU" dirty="0"/>
              <a:t> у </a:t>
            </a:r>
            <a:r>
              <a:rPr lang="ru-RU" dirty="0" err="1"/>
              <a:t>маврів</a:t>
            </a:r>
            <a:r>
              <a:rPr lang="ru-RU" dirty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Евори</a:t>
            </a:r>
            <a:r>
              <a:rPr lang="ru-RU" dirty="0" smtClean="0"/>
              <a:t>. </a:t>
            </a:r>
            <a:r>
              <a:rPr lang="ru-RU" dirty="0" err="1"/>
              <a:t>Спочатку</a:t>
            </a:r>
            <a:r>
              <a:rPr lang="ru-RU" dirty="0"/>
              <a:t> орден </a:t>
            </a:r>
            <a:r>
              <a:rPr lang="ru-RU" dirty="0" err="1"/>
              <a:t>мав</a:t>
            </a:r>
            <a:r>
              <a:rPr lang="ru-RU" dirty="0"/>
              <a:t> статут св. Бенедикта, але в 1187 р орден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підпорядкований</a:t>
            </a:r>
            <a:r>
              <a:rPr lang="ru-RU" dirty="0"/>
              <a:t> кастильскому ордену </a:t>
            </a:r>
            <a:r>
              <a:rPr lang="ru-RU" dirty="0" err="1"/>
              <a:t>Калатрави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статут </a:t>
            </a:r>
            <a:r>
              <a:rPr lang="ru-RU" dirty="0" err="1" smtClean="0"/>
              <a:t>цистерцианців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Португальське</a:t>
            </a:r>
            <a:r>
              <a:rPr lang="ru-RU" dirty="0"/>
              <a:t> </a:t>
            </a:r>
            <a:r>
              <a:rPr lang="ru-RU" dirty="0" err="1"/>
              <a:t>лицарське</a:t>
            </a:r>
            <a:r>
              <a:rPr lang="ru-RU" dirty="0"/>
              <a:t> братство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папської</a:t>
            </a:r>
            <a:r>
              <a:rPr lang="ru-RU" dirty="0"/>
              <a:t> </a:t>
            </a:r>
            <a:r>
              <a:rPr lang="ru-RU" dirty="0" err="1"/>
              <a:t>курії</a:t>
            </a:r>
            <a:r>
              <a:rPr lang="ru-RU" dirty="0"/>
              <a:t> і Статут духовно-</a:t>
            </a:r>
            <a:r>
              <a:rPr lang="ru-RU" dirty="0" err="1"/>
              <a:t>військового</a:t>
            </a:r>
            <a:r>
              <a:rPr lang="ru-RU" dirty="0"/>
              <a:t> Ордену в </a:t>
            </a:r>
            <a:r>
              <a:rPr lang="ru-RU" dirty="0" smtClean="0"/>
              <a:t>1162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/>
              <a:t>Емблемою</a:t>
            </a:r>
            <a:r>
              <a:rPr lang="ru-RU" dirty="0"/>
              <a:t> «</a:t>
            </a:r>
            <a:r>
              <a:rPr lang="ru-RU" dirty="0" err="1"/>
              <a:t>Військового</a:t>
            </a:r>
            <a:r>
              <a:rPr lang="ru-RU" dirty="0"/>
              <a:t> благородного Братства Нового </a:t>
            </a:r>
            <a:r>
              <a:rPr lang="ru-RU" dirty="0" err="1"/>
              <a:t>Лицарства</a:t>
            </a:r>
            <a:r>
              <a:rPr lang="ru-RU" dirty="0"/>
              <a:t>» став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з </a:t>
            </a:r>
            <a:r>
              <a:rPr lang="ru-RU" dirty="0" err="1" smtClean="0"/>
              <a:t>лілієподобнимі</a:t>
            </a:r>
            <a:r>
              <a:rPr lang="ru-RU" dirty="0" smtClean="0"/>
              <a:t> </a:t>
            </a:r>
            <a:r>
              <a:rPr lang="ru-RU" dirty="0" err="1"/>
              <a:t>кінцями</a:t>
            </a:r>
            <a:r>
              <a:rPr lang="ru-RU" dirty="0"/>
              <a:t>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168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12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Орден Чортополоху (Шотландія)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608512" cy="51411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Найдавніший і гідний орден </a:t>
            </a:r>
            <a:r>
              <a:rPr lang="uk-UA" dirty="0" smtClean="0"/>
              <a:t>Чортополоху </a:t>
            </a:r>
            <a:r>
              <a:rPr lang="uk-UA" dirty="0"/>
              <a:t>- лицарський орден, пов'язаний з Шотландією. Хоча його початкова дата заснування точно не відома, Яків </a:t>
            </a:r>
            <a:r>
              <a:rPr lang="en-US" dirty="0"/>
              <a:t>VII (</a:t>
            </a:r>
            <a:r>
              <a:rPr lang="uk-UA" dirty="0"/>
              <a:t>король Шотландії) (також відомий як король Англії Яків </a:t>
            </a:r>
            <a:r>
              <a:rPr lang="en-US" dirty="0"/>
              <a:t>II) </a:t>
            </a:r>
            <a:r>
              <a:rPr lang="uk-UA" dirty="0"/>
              <a:t>заснував сучасний орден в 1687. Орден складається з Суверена і шістнадцяти Лицарів і Леді, а також деяку кількість «екстра» лицарів (членів британської королівської сім'ї і іноземних монархів). Тільки сам Суверен дарує членство в ордені; йому або їй не радить уряд, як прийнято для більшості орденів.</a:t>
            </a:r>
          </a:p>
          <a:p>
            <a:pPr algn="just"/>
            <a:r>
              <a:rPr lang="uk-UA" dirty="0"/>
              <a:t>Основна емблема ордена - чортополох, національна квітка Шотландії. Девіз ордена </a:t>
            </a:r>
            <a:r>
              <a:rPr lang="en-US" dirty="0" err="1"/>
              <a:t>Nemo</a:t>
            </a:r>
            <a:r>
              <a:rPr lang="en-US" dirty="0"/>
              <a:t> me </a:t>
            </a:r>
            <a:r>
              <a:rPr lang="en-US" dirty="0" err="1"/>
              <a:t>impune</a:t>
            </a:r>
            <a:r>
              <a:rPr lang="en-US" dirty="0"/>
              <a:t> </a:t>
            </a:r>
            <a:r>
              <a:rPr lang="en-US" dirty="0" err="1"/>
              <a:t>lacessit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uk-UA" dirty="0" smtClean="0"/>
              <a:t>з латини </a:t>
            </a:r>
            <a:r>
              <a:rPr lang="uk-UA" dirty="0"/>
              <a:t>означає «Ніхто не образить мене безкарно»). Покровитель ордена - святий Андрій</a:t>
            </a:r>
          </a:p>
        </p:txBody>
      </p:sp>
      <p:pic>
        <p:nvPicPr>
          <p:cNvPr id="6146" name="Picture 2" descr="https://upload.wikimedia.org/wikipedia/commons/thumb/3/3f/Insignia_of_Knight_of_the_Thistle.jpg/800px-Insignia_of_Knight_of_the_Thi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388735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Орден Підв'язки (Англія)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824536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Заснований королем Едуардом </a:t>
            </a:r>
            <a:r>
              <a:rPr lang="en-US" dirty="0"/>
              <a:t>III 23 </a:t>
            </a:r>
            <a:r>
              <a:rPr lang="uk-UA" dirty="0"/>
              <a:t>квітня 1348 на славу Бога, Пресвятої Діви і св. мученика Георгія, покровителя Англії, з метою «з'єднати деяке число гідних осіб для здійснення добрих справ і пожвавлення військового духу».</a:t>
            </a:r>
          </a:p>
          <a:p>
            <a:pPr algn="just"/>
            <a:r>
              <a:rPr lang="uk-UA" dirty="0"/>
              <a:t>Кількість членів Ордену обмежена — ними є Глава ордену (монарх) і не більше 25 компаньйонів. Компаньйонами можуть бути як Лицарі так і Леді.</a:t>
            </a:r>
          </a:p>
          <a:p>
            <a:pPr algn="just"/>
            <a:r>
              <a:rPr lang="uk-UA" dirty="0"/>
              <a:t>Додатковими учасниками Ордена можуть ставати також члени Британської королівської сім'ї та іноземні монархи.</a:t>
            </a:r>
          </a:p>
        </p:txBody>
      </p:sp>
      <p:pic>
        <p:nvPicPr>
          <p:cNvPr id="7170" name="Picture 2" descr="Arms of the Most Noble Order of the Gar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2" y="1772816"/>
            <a:ext cx="3596498" cy="45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95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Жінки-лицарі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3000" y="1772816"/>
            <a:ext cx="4486597" cy="475367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Жінки перебували в італійському Орден Святої Марії, жінок брали в військовий Орден Мечоносців св. Якова. Окремі жіночі підрозділи мали Орден </a:t>
            </a:r>
            <a:r>
              <a:rPr lang="uk-UA" dirty="0" err="1"/>
              <a:t>госпітальєрів</a:t>
            </a:r>
            <a:r>
              <a:rPr lang="uk-UA" dirty="0"/>
              <a:t> і навіть Тевтонський Орден. </a:t>
            </a:r>
            <a:endParaRPr lang="uk-UA" dirty="0" smtClean="0"/>
          </a:p>
          <a:p>
            <a:pPr algn="just"/>
            <a:r>
              <a:rPr lang="uk-UA" dirty="0" smtClean="0"/>
              <a:t>Не </a:t>
            </a:r>
            <a:r>
              <a:rPr lang="uk-UA" dirty="0"/>
              <a:t>завжди жінки-лицарі носили обладунки і билися на полі бою. Найчастіше сферою їх діяльності були госпіталю, в яких вони виходжували поранених братів. Однак у відповідність з статутом кожен член ордену міг носити зброю для захисту католицької віри і багато жінок, кого Господь не обділив мужністю, цим користувалися.</a:t>
            </a:r>
            <a:endParaRPr lang="uk-UA" dirty="0"/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5" y="3068960"/>
            <a:ext cx="43338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3888432" cy="1273696"/>
          </a:xfrm>
        </p:spPr>
        <p:txBody>
          <a:bodyPr/>
          <a:lstStyle/>
          <a:p>
            <a:pPr marL="137160" indent="0" algn="ctr">
              <a:buNone/>
            </a:pPr>
            <a:r>
              <a:rPr lang="uk-UA" dirty="0" smtClean="0"/>
              <a:t>Чи першою була Жанна д</a:t>
            </a:r>
            <a:r>
              <a:rPr lang="en-US" dirty="0" smtClean="0"/>
              <a:t>’</a:t>
            </a:r>
            <a:r>
              <a:rPr lang="uk-UA" dirty="0" err="1" smtClean="0"/>
              <a:t>Арк</a:t>
            </a:r>
            <a:r>
              <a:rPr lang="uk-UA" dirty="0" smtClean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1858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260648"/>
            <a:ext cx="4824536" cy="640047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Для </a:t>
            </a:r>
            <a:r>
              <a:rPr lang="ru-RU" sz="1800" dirty="0" err="1" smtClean="0"/>
              <a:t>жінок</a:t>
            </a:r>
            <a:r>
              <a:rPr lang="ru-RU" sz="1800" dirty="0" smtClean="0"/>
              <a:t>-аристократок в </a:t>
            </a:r>
            <a:r>
              <a:rPr lang="ru-RU" sz="1800" dirty="0" err="1" smtClean="0"/>
              <a:t>Європі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лицарські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ордени</a:t>
            </a:r>
            <a:r>
              <a:rPr lang="ru-RU" sz="1800" dirty="0" smtClean="0"/>
              <a:t>: </a:t>
            </a:r>
            <a:r>
              <a:rPr lang="ru-RU" sz="1800" dirty="0" err="1" smtClean="0"/>
              <a:t>Катаріна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Воу</a:t>
            </a:r>
            <a:r>
              <a:rPr lang="ru-RU" sz="1800" dirty="0" smtClean="0"/>
              <a:t> створила один у </a:t>
            </a:r>
            <a:r>
              <a:rPr lang="ru-RU" sz="1800" dirty="0" err="1" smtClean="0"/>
              <a:t>Фландрії</a:t>
            </a:r>
            <a:r>
              <a:rPr lang="ru-RU" sz="1800" dirty="0" smtClean="0"/>
              <a:t>, в 1441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. Ким вона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- </a:t>
            </a:r>
            <a:r>
              <a:rPr lang="ru-RU" sz="1800" dirty="0" err="1" smtClean="0"/>
              <a:t>важко</a:t>
            </a:r>
            <a:r>
              <a:rPr lang="ru-RU" sz="1800" dirty="0" smtClean="0"/>
              <a:t> </a:t>
            </a:r>
            <a:r>
              <a:rPr lang="ru-RU" sz="1800" dirty="0" err="1" smtClean="0"/>
              <a:t>сказати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швидше</a:t>
            </a:r>
            <a:r>
              <a:rPr lang="ru-RU" sz="1800" dirty="0" smtClean="0"/>
              <a:t> за все, належала до </a:t>
            </a:r>
            <a:r>
              <a:rPr lang="ru-RU" sz="1800" dirty="0" err="1" smtClean="0"/>
              <a:t>Бургундського</a:t>
            </a:r>
            <a:r>
              <a:rPr lang="ru-RU" sz="1800" dirty="0" smtClean="0"/>
              <a:t> двору. </a:t>
            </a:r>
          </a:p>
          <a:p>
            <a:pPr algn="just"/>
            <a:r>
              <a:rPr lang="ru-RU" sz="1800" dirty="0" smtClean="0"/>
              <a:t>Через 10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Ізабелла</a:t>
            </a:r>
            <a:r>
              <a:rPr lang="ru-RU" sz="1800" dirty="0" smtClean="0"/>
              <a:t>, </a:t>
            </a:r>
            <a:r>
              <a:rPr lang="ru-RU" sz="1800" dirty="0" err="1" smtClean="0"/>
              <a:t>Елізабет</a:t>
            </a:r>
            <a:r>
              <a:rPr lang="ru-RU" sz="1800" dirty="0" smtClean="0"/>
              <a:t> і </a:t>
            </a:r>
            <a:r>
              <a:rPr lang="ru-RU" sz="1800" dirty="0" err="1" smtClean="0"/>
              <a:t>Мері</a:t>
            </a:r>
            <a:r>
              <a:rPr lang="ru-RU" sz="1800" dirty="0" smtClean="0"/>
              <a:t> з роду </a:t>
            </a:r>
            <a:r>
              <a:rPr lang="ru-RU" sz="1800" dirty="0" err="1" smtClean="0"/>
              <a:t>Хорнів</a:t>
            </a:r>
            <a:r>
              <a:rPr lang="ru-RU" sz="1800" dirty="0" smtClean="0"/>
              <a:t> створили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монастирів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,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3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послушництва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посвячувались</a:t>
            </a:r>
            <a:r>
              <a:rPr lang="ru-RU" sz="1800" dirty="0" smtClean="0"/>
              <a:t>  </a:t>
            </a:r>
            <a:r>
              <a:rPr lang="ru-RU" sz="1800" dirty="0" err="1" smtClean="0"/>
              <a:t>лицарем-чоловіком</a:t>
            </a:r>
            <a:r>
              <a:rPr lang="ru-RU" sz="1800" dirty="0" smtClean="0"/>
              <a:t> в ранг </a:t>
            </a:r>
            <a:r>
              <a:rPr lang="ru-RU" sz="1800" dirty="0" err="1" smtClean="0"/>
              <a:t>лицарів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дотиком</a:t>
            </a:r>
            <a:r>
              <a:rPr lang="ru-RU" sz="1800" dirty="0" smtClean="0"/>
              <a:t> меча і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звичайними</a:t>
            </a:r>
            <a:r>
              <a:rPr lang="ru-RU" sz="1800" dirty="0" smtClean="0"/>
              <a:t> в таких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 словами посвяти.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 err="1" smtClean="0"/>
              <a:t>Англії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Орден </a:t>
            </a:r>
            <a:r>
              <a:rPr lang="ru-RU" sz="1800" dirty="0" err="1" smtClean="0"/>
              <a:t>Підв'язки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англійці</a:t>
            </a:r>
            <a:r>
              <a:rPr lang="ru-RU" sz="1800" dirty="0" smtClean="0"/>
              <a:t> </a:t>
            </a:r>
            <a:r>
              <a:rPr lang="ru-RU" sz="1800" dirty="0" err="1" smtClean="0"/>
              <a:t>аби</a:t>
            </a:r>
            <a:r>
              <a:rPr lang="ru-RU" sz="1800" dirty="0" smtClean="0"/>
              <a:t> кому не давали.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, </a:t>
            </a:r>
            <a:r>
              <a:rPr lang="ru-RU" sz="1800" dirty="0" err="1" smtClean="0"/>
              <a:t>лицарями</a:t>
            </a:r>
            <a:r>
              <a:rPr lang="ru-RU" sz="1800" dirty="0" smtClean="0"/>
              <a:t> ордену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1358 і 1488 стали 68 </a:t>
            </a:r>
            <a:r>
              <a:rPr lang="ru-RU" sz="1800" dirty="0" err="1" smtClean="0"/>
              <a:t>жінок</a:t>
            </a:r>
            <a:r>
              <a:rPr lang="ru-RU" sz="1800" dirty="0" smtClean="0"/>
              <a:t>.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відмітка</a:t>
            </a:r>
            <a:r>
              <a:rPr lang="ru-RU" sz="1800" dirty="0" smtClean="0"/>
              <a:t> ордена </a:t>
            </a:r>
            <a:r>
              <a:rPr lang="ru-RU" sz="1800" dirty="0" err="1" smtClean="0"/>
              <a:t>робилася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могильних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каменях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членів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відомі</a:t>
            </a:r>
            <a:r>
              <a:rPr lang="ru-RU" sz="1800" dirty="0" smtClean="0"/>
              <a:t> практично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жінки-лицарі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ордену, </a:t>
            </a:r>
            <a:r>
              <a:rPr lang="ru-RU" sz="1800" dirty="0" err="1" smtClean="0"/>
              <a:t>причому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лицарство</a:t>
            </a:r>
            <a:r>
              <a:rPr lang="ru-RU" sz="1800" dirty="0" smtClean="0"/>
              <a:t> в </a:t>
            </a:r>
            <a:r>
              <a:rPr lang="ru-RU" sz="1800" dirty="0" err="1" smtClean="0"/>
              <a:t>ті</a:t>
            </a:r>
            <a:r>
              <a:rPr lang="ru-RU" sz="1800" dirty="0" smtClean="0"/>
              <a:t> роки </a:t>
            </a:r>
            <a:r>
              <a:rPr lang="ru-RU" sz="1800" dirty="0" err="1" smtClean="0"/>
              <a:t>зовсім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церемоніальним</a:t>
            </a:r>
            <a:r>
              <a:rPr lang="ru-RU" sz="1800" dirty="0" smtClean="0"/>
              <a:t>, а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передбачало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серйозну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підготовку</a:t>
            </a:r>
            <a:r>
              <a:rPr lang="ru-RU" sz="1800" dirty="0" smtClean="0"/>
              <a:t>.</a:t>
            </a:r>
            <a:endParaRPr lang="uk-UA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78"/>
            <a:ext cx="3888432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9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Жіночий лицарський орден Сокири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844824"/>
            <a:ext cx="4824536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У 1148 році граф </a:t>
            </a:r>
            <a:r>
              <a:rPr lang="uk-UA" dirty="0" err="1"/>
              <a:t>Раймунд</a:t>
            </a:r>
            <a:r>
              <a:rPr lang="uk-UA" dirty="0"/>
              <a:t> </a:t>
            </a:r>
            <a:r>
              <a:rPr lang="en-US" dirty="0"/>
              <a:t>IV </a:t>
            </a:r>
            <a:r>
              <a:rPr lang="uk-UA" dirty="0"/>
              <a:t>Барселонський відбив у сарацинів місто </a:t>
            </a:r>
            <a:r>
              <a:rPr lang="uk-UA" dirty="0" err="1"/>
              <a:t>Тортоси</a:t>
            </a:r>
            <a:r>
              <a:rPr lang="uk-UA" dirty="0"/>
              <a:t>. Через рік загарбники вирішили повернути собі фортецю. Граф повів гарнізон і практично все чоловіче населення штурмувати місто </a:t>
            </a:r>
            <a:r>
              <a:rPr lang="uk-UA" dirty="0" err="1"/>
              <a:t>Леріда</a:t>
            </a:r>
            <a:r>
              <a:rPr lang="uk-UA" dirty="0"/>
              <a:t>. Сарацини оточили здавалася беззахисною </a:t>
            </a:r>
            <a:r>
              <a:rPr lang="uk-UA" dirty="0" err="1"/>
              <a:t>Тортоси</a:t>
            </a:r>
            <a:r>
              <a:rPr lang="uk-UA" dirty="0"/>
              <a:t> і зажадали здатися. Однак місто відповів відмовою.</a:t>
            </a:r>
          </a:p>
          <a:p>
            <a:pPr algn="just"/>
            <a:r>
              <a:rPr lang="uk-UA" dirty="0"/>
              <a:t>На кріпосні стіни піднялися жінки </a:t>
            </a:r>
            <a:r>
              <a:rPr lang="uk-UA" dirty="0" err="1"/>
              <a:t>Тортоси</a:t>
            </a:r>
            <a:r>
              <a:rPr lang="uk-UA" dirty="0"/>
              <a:t>. Вони одяглися в чоловічий одяг і відбивали штурм за штурмом. Не вміючи володіти ані мечем, ані списом, жінки взяли в руки більш звичні їм сокири.</a:t>
            </a:r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7" y="3501008"/>
            <a:ext cx="36557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 ÐµÐ·ÑÐ»ÑÑÐ°Ñ Ð¿Ð¾ÑÑÐºÑ Ð·Ð¾Ð±ÑÐ°Ð¶ÐµÐ½Ñ Ð·Ð° Ð·Ð°Ð¿Ð¸ÑÐ¾Ð¼ &quot;Ð¶ÑÐ½ÐºÐ¸ Ð»Ð¸ÑÐ°ÑÑ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1820"/>
            <a:ext cx="1398578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67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8472" cy="63367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Коли граф Барселонський примчав під стіни </a:t>
            </a:r>
            <a:r>
              <a:rPr lang="uk-UA" dirty="0" err="1"/>
              <a:t>Тортоси</a:t>
            </a:r>
            <a:r>
              <a:rPr lang="uk-UA" dirty="0"/>
              <a:t>, його допомога вже не була потрібна - сарацини зняли облогу і пішли, так і не зумівши зломити опір </a:t>
            </a:r>
            <a:r>
              <a:rPr lang="uk-UA" dirty="0" err="1" smtClean="0"/>
              <a:t>тортоських</a:t>
            </a:r>
            <a:r>
              <a:rPr lang="uk-UA" dirty="0" smtClean="0"/>
              <a:t> </a:t>
            </a:r>
            <a:r>
              <a:rPr lang="uk-UA" dirty="0"/>
              <a:t>жінок. </a:t>
            </a:r>
            <a:r>
              <a:rPr lang="uk-UA" dirty="0" err="1"/>
              <a:t>Раймунд</a:t>
            </a:r>
            <a:r>
              <a:rPr lang="uk-UA" dirty="0"/>
              <a:t> </a:t>
            </a:r>
            <a:r>
              <a:rPr lang="en-US" dirty="0"/>
              <a:t>IV </a:t>
            </a:r>
            <a:r>
              <a:rPr lang="uk-UA" dirty="0"/>
              <a:t>схилив голову перед жінками і в знак визнання їх доблесті зробив їм просто приголомшливий подарунок: заснував для жінок лицарський орден Сокири (О</a:t>
            </a:r>
            <a:r>
              <a:rPr lang="en-US" dirty="0" err="1"/>
              <a:t>rden</a:t>
            </a:r>
            <a:r>
              <a:rPr lang="en-US" dirty="0"/>
              <a:t> de la </a:t>
            </a:r>
            <a:r>
              <a:rPr lang="en-US" dirty="0" err="1"/>
              <a:t>Hacha</a:t>
            </a:r>
            <a:r>
              <a:rPr lang="en-US" dirty="0"/>
              <a:t>). </a:t>
            </a:r>
            <a:endParaRPr lang="uk-UA" dirty="0" smtClean="0"/>
          </a:p>
          <a:p>
            <a:pPr algn="just"/>
            <a:r>
              <a:rPr lang="uk-UA" dirty="0" smtClean="0"/>
              <a:t>Емблемою </a:t>
            </a:r>
            <a:r>
              <a:rPr lang="uk-UA" dirty="0"/>
              <a:t>організації став червоний сокиру, члени ордена були звільнені від податків, отримали право брати участь в тих же зборах, що і чоловіки, лицарський титул передавався виключно по жіночій лінії.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86" y="1196752"/>
            <a:ext cx="3888432" cy="387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06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332656"/>
            <a:ext cx="4139952" cy="6165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Участь в лицарському війську вимагала певного рівня забезпеченості, і земельне пожалування було не тільки винагородою за службу, а й необхідною </a:t>
            </a:r>
            <a:r>
              <a:rPr lang="uk-UA" dirty="0" smtClean="0">
                <a:latin typeface="Franklin Gothic Book" panose="020B0503020102020204" pitchFamily="34" charset="0"/>
              </a:rPr>
              <a:t>матеріальною </a:t>
            </a:r>
            <a:r>
              <a:rPr lang="uk-UA" dirty="0">
                <a:latin typeface="Franklin Gothic Book" panose="020B0503020102020204" pitchFamily="34" charset="0"/>
              </a:rPr>
              <a:t>умовою її здійснення, оскільки і бойового коня, і дороге важке озброєння (спис, меч, булаву, зброю, броню для коня) лицар набував на власні кошти, не кажучи про утримання відповідного почту.</a:t>
            </a:r>
          </a:p>
        </p:txBody>
      </p:sp>
      <p:pic>
        <p:nvPicPr>
          <p:cNvPr id="3076" name="Picture 4" descr="D:\коледж\культурологія\лицарськы ордени\146855822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6769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09600"/>
            <a:ext cx="6336704" cy="3395464"/>
          </a:xfrm>
        </p:spPr>
        <p:txBody>
          <a:bodyPr/>
          <a:lstStyle/>
          <a:p>
            <a:pPr algn="ctr"/>
            <a:r>
              <a:rPr lang="uk-UA" dirty="0" smtClean="0"/>
              <a:t>Дякую за увагу, шановні сери і леді!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49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3960440" cy="5472608"/>
          </a:xfrm>
        </p:spPr>
        <p:txBody>
          <a:bodyPr>
            <a:noAutofit/>
          </a:bodyPr>
          <a:lstStyle/>
          <a:p>
            <a:pPr algn="just"/>
            <a:r>
              <a:rPr lang="ru-RU" sz="2500" dirty="0" err="1">
                <a:latin typeface="Franklin Gothic Book" panose="020B0503020102020204" pitchFamily="34" charset="0"/>
              </a:rPr>
              <a:t>Традиція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вимагала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від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лицаря</a:t>
            </a:r>
            <a:r>
              <a:rPr lang="ru-RU" sz="2500" dirty="0">
                <a:latin typeface="Franklin Gothic Book" panose="020B0503020102020204" pitchFamily="34" charset="0"/>
              </a:rPr>
              <a:t> бути </a:t>
            </a:r>
            <a:r>
              <a:rPr lang="ru-RU" sz="2500" dirty="0" err="1" smtClean="0">
                <a:latin typeface="Franklin Gothic Book" panose="020B0503020102020204" pitchFamily="34" charset="0"/>
              </a:rPr>
              <a:t>освіченим</a:t>
            </a:r>
            <a:r>
              <a:rPr lang="ru-RU" sz="2500" dirty="0" smtClean="0">
                <a:latin typeface="Franklin Gothic Book" panose="020B0503020102020204" pitchFamily="34" charset="0"/>
              </a:rPr>
              <a:t> </a:t>
            </a:r>
            <a:r>
              <a:rPr lang="ru-RU" sz="2500" dirty="0">
                <a:latin typeface="Franklin Gothic Book" panose="020B0503020102020204" pitchFamily="34" charset="0"/>
              </a:rPr>
              <a:t>в </a:t>
            </a:r>
            <a:r>
              <a:rPr lang="ru-RU" sz="2500" dirty="0" err="1">
                <a:latin typeface="Franklin Gothic Book" panose="020B0503020102020204" pitchFamily="34" charset="0"/>
              </a:rPr>
              <a:t>питаннях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релігії</a:t>
            </a:r>
            <a:r>
              <a:rPr lang="ru-RU" sz="2500" dirty="0">
                <a:latin typeface="Franklin Gothic Book" panose="020B0503020102020204" pitchFamily="34" charset="0"/>
              </a:rPr>
              <a:t>, знати правила придворного </a:t>
            </a:r>
            <a:r>
              <a:rPr lang="ru-RU" sz="2500" dirty="0" err="1">
                <a:latin typeface="Franklin Gothic Book" panose="020B0503020102020204" pitchFamily="34" charset="0"/>
              </a:rPr>
              <a:t>етикету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володіти</a:t>
            </a:r>
            <a:r>
              <a:rPr lang="ru-RU" sz="2500" dirty="0">
                <a:latin typeface="Franklin Gothic Book" panose="020B0503020102020204" pitchFamily="34" charset="0"/>
              </a:rPr>
              <a:t> "</a:t>
            </a:r>
            <a:r>
              <a:rPr lang="ru-RU" sz="2500" dirty="0" err="1" smtClean="0">
                <a:latin typeface="Franklin Gothic Book" panose="020B0503020102020204" pitchFamily="34" charset="0"/>
              </a:rPr>
              <a:t>сімома</a:t>
            </a:r>
            <a:r>
              <a:rPr lang="ru-RU" sz="2500" dirty="0" smtClean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лицарськими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чеснотами</a:t>
            </a:r>
            <a:r>
              <a:rPr lang="ru-RU" sz="2500" dirty="0">
                <a:latin typeface="Franklin Gothic Book" panose="020B0503020102020204" pitchFamily="34" charset="0"/>
              </a:rPr>
              <a:t>": верховою </a:t>
            </a:r>
            <a:r>
              <a:rPr lang="ru-RU" sz="2500" dirty="0" err="1">
                <a:latin typeface="Franklin Gothic Book" panose="020B0503020102020204" pitchFamily="34" charset="0"/>
              </a:rPr>
              <a:t>їздою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фехтуванням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майстерним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поводженням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 smtClean="0">
                <a:latin typeface="Franklin Gothic Book" panose="020B0503020102020204" pitchFamily="34" charset="0"/>
              </a:rPr>
              <a:t>зі</a:t>
            </a:r>
            <a:r>
              <a:rPr lang="ru-RU" sz="2500" dirty="0" smtClean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списом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плаванням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полюванням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>
                <a:latin typeface="Franklin Gothic Book" panose="020B0503020102020204" pitchFamily="34" charset="0"/>
              </a:rPr>
              <a:t>грою</a:t>
            </a:r>
            <a:r>
              <a:rPr lang="ru-RU" sz="2500" dirty="0">
                <a:latin typeface="Franklin Gothic Book" panose="020B0503020102020204" pitchFamily="34" charset="0"/>
              </a:rPr>
              <a:t> в </a:t>
            </a:r>
            <a:r>
              <a:rPr lang="ru-RU" sz="2500" dirty="0" smtClean="0">
                <a:latin typeface="Franklin Gothic Book" panose="020B0503020102020204" pitchFamily="34" charset="0"/>
              </a:rPr>
              <a:t>шахи</a:t>
            </a:r>
            <a:r>
              <a:rPr lang="ru-RU" sz="2500" dirty="0">
                <a:latin typeface="Franklin Gothic Book" panose="020B0503020102020204" pitchFamily="34" charset="0"/>
              </a:rPr>
              <a:t>, </a:t>
            </a:r>
            <a:r>
              <a:rPr lang="ru-RU" sz="2500" dirty="0" err="1" smtClean="0">
                <a:latin typeface="Franklin Gothic Book" panose="020B0503020102020204" pitchFamily="34" charset="0"/>
              </a:rPr>
              <a:t>складанням</a:t>
            </a:r>
            <a:r>
              <a:rPr lang="ru-RU" sz="2500" dirty="0" smtClean="0">
                <a:latin typeface="Franklin Gothic Book" panose="020B0503020102020204" pitchFamily="34" charset="0"/>
              </a:rPr>
              <a:t> і </a:t>
            </a:r>
            <a:r>
              <a:rPr lang="ru-RU" sz="2500" dirty="0" err="1">
                <a:latin typeface="Franklin Gothic Book" panose="020B0503020102020204" pitchFamily="34" charset="0"/>
              </a:rPr>
              <a:t>співом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віршів</a:t>
            </a:r>
            <a:r>
              <a:rPr lang="ru-RU" sz="2500" dirty="0">
                <a:latin typeface="Franklin Gothic Book" panose="020B0503020102020204" pitchFamily="34" charset="0"/>
              </a:rPr>
              <a:t> на честь </a:t>
            </a:r>
            <a:r>
              <a:rPr lang="ru-RU" sz="2500" dirty="0" err="1">
                <a:latin typeface="Franklin Gothic Book" panose="020B0503020102020204" pitchFamily="34" charset="0"/>
              </a:rPr>
              <a:t>дами</a:t>
            </a:r>
            <a:r>
              <a:rPr lang="ru-RU" sz="2500" dirty="0">
                <a:latin typeface="Franklin Gothic Book" panose="020B0503020102020204" pitchFamily="34" charset="0"/>
              </a:rPr>
              <a:t> </a:t>
            </a:r>
            <a:r>
              <a:rPr lang="ru-RU" sz="2500" dirty="0" err="1">
                <a:latin typeface="Franklin Gothic Book" panose="020B0503020102020204" pitchFamily="34" charset="0"/>
              </a:rPr>
              <a:t>серця</a:t>
            </a:r>
            <a:r>
              <a:rPr lang="ru-RU" sz="2500" dirty="0">
                <a:latin typeface="Franklin Gothic Book" panose="020B0503020102020204" pitchFamily="34" charset="0"/>
              </a:rPr>
              <a:t>.</a:t>
            </a:r>
            <a:endParaRPr lang="uk-UA" sz="25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D:\коледж\культурологія\лицарськы ордени\1518019423_1.-3aed029eabd3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60933" cy="5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6632"/>
            <a:ext cx="3960440" cy="6741368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Franklin Gothic Book" panose="020B0503020102020204" pitchFamily="34" charset="0"/>
              </a:rPr>
              <a:t>Посвята в лицарі </a:t>
            </a:r>
            <a:r>
              <a:rPr lang="uk-UA" sz="2000" dirty="0" smtClean="0">
                <a:latin typeface="Franklin Gothic Book" panose="020B0503020102020204" pitchFamily="34" charset="0"/>
              </a:rPr>
              <a:t>символізувала </a:t>
            </a:r>
            <a:r>
              <a:rPr lang="uk-UA" sz="2000" dirty="0">
                <a:latin typeface="Franklin Gothic Book" panose="020B0503020102020204" pitchFamily="34" charset="0"/>
              </a:rPr>
              <a:t>входження в привілейований стан, прилучення до його прав і обов'язків і супроводжувалося особливою церемонією. Згідно </a:t>
            </a:r>
            <a:r>
              <a:rPr lang="uk-UA" sz="2000" dirty="0" smtClean="0">
                <a:latin typeface="Franklin Gothic Book" panose="020B0503020102020204" pitchFamily="34" charset="0"/>
              </a:rPr>
              <a:t>з європейськими звичаями, лицар, що посвячує у </a:t>
            </a:r>
            <a:r>
              <a:rPr lang="uk-UA" sz="2000" dirty="0">
                <a:latin typeface="Franklin Gothic Book" panose="020B0503020102020204" pitchFamily="34" charset="0"/>
              </a:rPr>
              <a:t>звання, ударяв </a:t>
            </a:r>
            <a:r>
              <a:rPr lang="uk-UA" sz="2000" dirty="0" smtClean="0">
                <a:latin typeface="Franklin Gothic Book" panose="020B0503020102020204" pitchFamily="34" charset="0"/>
              </a:rPr>
              <a:t>новачка </a:t>
            </a:r>
            <a:r>
              <a:rPr lang="uk-UA" sz="2000" dirty="0">
                <a:latin typeface="Franklin Gothic Book" panose="020B0503020102020204" pitchFamily="34" charset="0"/>
              </a:rPr>
              <a:t>мечем </a:t>
            </a:r>
            <a:r>
              <a:rPr lang="uk-UA" sz="2000" dirty="0" err="1" smtClean="0">
                <a:latin typeface="Franklin Gothic Book" panose="020B0503020102020204" pitchFamily="34" charset="0"/>
              </a:rPr>
              <a:t>плашма</a:t>
            </a:r>
            <a:r>
              <a:rPr lang="uk-UA" sz="2000" dirty="0" smtClean="0">
                <a:latin typeface="Franklin Gothic Book" panose="020B0503020102020204" pitchFamily="34" charset="0"/>
              </a:rPr>
              <a:t> </a:t>
            </a:r>
            <a:r>
              <a:rPr lang="uk-UA" sz="2000" dirty="0">
                <a:latin typeface="Franklin Gothic Book" panose="020B0503020102020204" pitchFamily="34" charset="0"/>
              </a:rPr>
              <a:t>по плечу, вимовляв формулу посвячення, одягав шолом і золоті шпори, вручав меч - символ лицарського достоїнства - і щит із зображенням герба і девізу. </a:t>
            </a:r>
            <a:r>
              <a:rPr lang="uk-UA" sz="2000" dirty="0" smtClean="0">
                <a:latin typeface="Franklin Gothic Book" panose="020B0503020102020204" pitchFamily="34" charset="0"/>
              </a:rPr>
              <a:t>Посвячений</a:t>
            </a:r>
            <a:r>
              <a:rPr lang="uk-UA" sz="2000" dirty="0">
                <a:latin typeface="Franklin Gothic Book" panose="020B0503020102020204" pitchFamily="34" charset="0"/>
              </a:rPr>
              <a:t>, в свою чергу, давав клятву вірності і зобов'язання дотримуватися </a:t>
            </a:r>
            <a:r>
              <a:rPr lang="uk-UA" sz="2000" dirty="0" smtClean="0">
                <a:latin typeface="Franklin Gothic Book" panose="020B0503020102020204" pitchFamily="34" charset="0"/>
              </a:rPr>
              <a:t>кодексу </a:t>
            </a:r>
            <a:r>
              <a:rPr lang="uk-UA" sz="2000" dirty="0">
                <a:latin typeface="Franklin Gothic Book" panose="020B0503020102020204" pitchFamily="34" charset="0"/>
              </a:rPr>
              <a:t>честі. Ритуал часто закінчувався </a:t>
            </a:r>
            <a:r>
              <a:rPr lang="uk-UA" sz="2000" dirty="0" smtClean="0">
                <a:latin typeface="Franklin Gothic Book" panose="020B0503020102020204" pitchFamily="34" charset="0"/>
              </a:rPr>
              <a:t>лицарським </a:t>
            </a:r>
            <a:r>
              <a:rPr lang="uk-UA" sz="2000" dirty="0">
                <a:latin typeface="Franklin Gothic Book" panose="020B0503020102020204" pitchFamily="34" charset="0"/>
              </a:rPr>
              <a:t>турніром (поєдинком) - демонстрацією військової виучки і </a:t>
            </a:r>
            <a:r>
              <a:rPr lang="uk-UA" sz="2000" dirty="0" smtClean="0">
                <a:latin typeface="Franklin Gothic Book" panose="020B0503020102020204" pitchFamily="34" charset="0"/>
              </a:rPr>
              <a:t>хоробрості.</a:t>
            </a:r>
            <a:endParaRPr lang="uk-UA" sz="2000" dirty="0">
              <a:latin typeface="Franklin Gothic Book" panose="020B0503020102020204" pitchFamily="34" charset="0"/>
            </a:endParaRPr>
          </a:p>
        </p:txBody>
      </p:sp>
      <p:pic>
        <p:nvPicPr>
          <p:cNvPr id="6146" name="Picture 2" descr="D:\загальна\фото,рис\картинки\1\7oDnAjZQL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7"/>
            <a:ext cx="4536504" cy="36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 ÐµÐ·ÑÐ»ÑÑÐ°Ñ Ð¿Ð¾ÑÑÐºÑ Ð·Ð¾Ð±ÑÐ°Ð¶ÐµÐ½Ñ Ð·Ð° Ð·Ð°Ð¿Ð¸ÑÐ¾Ð¼ &quot;Ð»Ð¸ÑÐ°ÑÑÑÐºÐ¸Ð¹ ÑÑÑÐ½ÑÑ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536504" cy="26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Лицарські ордени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8892480" cy="2160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Franklin Gothic Book" panose="020B0503020102020204" pitchFamily="34" charset="0"/>
              </a:rPr>
              <a:t>Хрестові походи сприяли становленню ідей, звичаїв, моралі лицарства, взаємодії західних і східних традицій. В ході їх в Палестині для захисту та розширення володінь хрестоносців виникли особливі організації західноєвропейських феодалів - духовно-лицарські ордени. До них відносяться орден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йоаннітів</a:t>
            </a:r>
            <a:r>
              <a:rPr lang="uk-UA" dirty="0" smtClean="0">
                <a:latin typeface="Franklin Gothic Book" panose="020B0503020102020204" pitchFamily="34" charset="0"/>
              </a:rPr>
              <a:t> </a:t>
            </a:r>
            <a:r>
              <a:rPr lang="uk-UA" dirty="0">
                <a:latin typeface="Franklin Gothic Book" panose="020B0503020102020204" pitchFamily="34" charset="0"/>
              </a:rPr>
              <a:t>(</a:t>
            </a:r>
            <a:r>
              <a:rPr lang="uk-UA" dirty="0" smtClean="0">
                <a:latin typeface="Franklin Gothic Book" panose="020B0503020102020204" pitchFamily="34" charset="0"/>
              </a:rPr>
              <a:t>1113 р.), </a:t>
            </a:r>
            <a:r>
              <a:rPr lang="uk-UA" dirty="0">
                <a:latin typeface="Franklin Gothic Book" panose="020B0503020102020204" pitchFamily="34" charset="0"/>
              </a:rPr>
              <a:t>орден Тамплієрів (</a:t>
            </a:r>
            <a:r>
              <a:rPr lang="uk-UA" dirty="0" smtClean="0">
                <a:latin typeface="Franklin Gothic Book" panose="020B0503020102020204" pitchFamily="34" charset="0"/>
              </a:rPr>
              <a:t>1118 р.), </a:t>
            </a:r>
            <a:r>
              <a:rPr lang="uk-UA" dirty="0">
                <a:latin typeface="Franklin Gothic Book" panose="020B0503020102020204" pitchFamily="34" charset="0"/>
              </a:rPr>
              <a:t>Тевтонський орден (</a:t>
            </a:r>
            <a:r>
              <a:rPr lang="uk-UA" dirty="0" smtClean="0">
                <a:latin typeface="Franklin Gothic Book" panose="020B0503020102020204" pitchFamily="34" charset="0"/>
              </a:rPr>
              <a:t>1128 р.).</a:t>
            </a:r>
            <a:endParaRPr lang="uk-UA" dirty="0">
              <a:latin typeface="Franklin Gothic Book" panose="020B0503020102020204" pitchFamily="34" charset="0"/>
            </a:endParaRPr>
          </a:p>
        </p:txBody>
      </p:sp>
      <p:pic>
        <p:nvPicPr>
          <p:cNvPr id="7170" name="Picture 2" descr="D:\коледж\культурологія\лицарськы ордени\ricord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16996" cy="35224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6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4725144"/>
            <a:ext cx="8579296" cy="18722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Franklin Gothic Book" panose="020B0503020102020204" pitchFamily="34" charset="0"/>
              </a:rPr>
              <a:t>Члени ордену давали чернечі обітниці (бідність, відмова від майна, цнотливість, покора), носили схожі з чернечими шати, а під ними - військові обладунки. Кожен орден мав свій відмінний одяг </a:t>
            </a:r>
            <a:r>
              <a:rPr lang="uk-UA" dirty="0">
                <a:latin typeface="Franklin Gothic Book" panose="020B0503020102020204" pitchFamily="34" charset="0"/>
              </a:rPr>
              <a:t>(наприклад, у тамплієрів - білий плащ з червоним хрестом). Організаційно вони будувалися на основі суворої ієрархії, очолюваної виборним магістром, що затверджується Папою Римським. При магістрі діяв капітул (рада), з законодавчими функціями.</a:t>
            </a:r>
          </a:p>
        </p:txBody>
      </p:sp>
      <p:pic>
        <p:nvPicPr>
          <p:cNvPr id="12290" name="Picture 2" descr="D:\коледж\культурологія\лицарськы ордени\1491632852_x_827b6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748"/>
            <a:ext cx="7776864" cy="43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Госпітальєри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608512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latin typeface="Franklin Gothic Book" panose="020B0503020102020204" pitchFamily="34" charset="0"/>
              </a:rPr>
              <a:t>Суверенний військовий орден </a:t>
            </a:r>
            <a:r>
              <a:rPr lang="uk-UA" dirty="0" err="1" smtClean="0">
                <a:latin typeface="Franklin Gothic Book" panose="020B0503020102020204" pitchFamily="34" charset="0"/>
              </a:rPr>
              <a:t>Госпітальєрів</a:t>
            </a:r>
            <a:r>
              <a:rPr lang="uk-UA" dirty="0" smtClean="0">
                <a:latin typeface="Franklin Gothic Book" panose="020B0503020102020204" pitchFamily="34" charset="0"/>
              </a:rPr>
              <a:t> Святого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Йоанна</a:t>
            </a:r>
            <a:r>
              <a:rPr lang="uk-UA" dirty="0" smtClean="0">
                <a:latin typeface="Franklin Gothic Book" panose="020B0503020102020204" pitchFamily="34" charset="0"/>
              </a:rPr>
              <a:t> Єрусалимського, лицарів Родосу і Мальти.</a:t>
            </a:r>
            <a:r>
              <a:rPr lang="vi-VN" dirty="0" smtClean="0"/>
              <a:t> </a:t>
            </a:r>
            <a:r>
              <a:rPr lang="uk-UA" dirty="0" smtClean="0">
                <a:latin typeface="Franklin Gothic Book" panose="020B0503020102020204" pitchFamily="34" charset="0"/>
              </a:rPr>
              <a:t>Найпоширеніші </a:t>
            </a:r>
            <a:r>
              <a:rPr lang="uk-UA" dirty="0">
                <a:latin typeface="Franklin Gothic Book" panose="020B0503020102020204" pitchFamily="34" charset="0"/>
              </a:rPr>
              <a:t>назви: Мальтійський орден, </a:t>
            </a:r>
            <a:r>
              <a:rPr lang="uk-UA" dirty="0" err="1">
                <a:latin typeface="Franklin Gothic Book" panose="020B0503020102020204" pitchFamily="34" charset="0"/>
              </a:rPr>
              <a:t>Орден</a:t>
            </a:r>
            <a:r>
              <a:rPr lang="uk-UA" dirty="0">
                <a:latin typeface="Franklin Gothic Book" panose="020B0503020102020204" pitchFamily="34" charset="0"/>
              </a:rPr>
              <a:t> </a:t>
            </a:r>
            <a:r>
              <a:rPr lang="uk-UA" dirty="0" err="1">
                <a:latin typeface="Franklin Gothic Book" panose="020B0503020102020204" pitchFamily="34" charset="0"/>
              </a:rPr>
              <a:t>госпітальєрів</a:t>
            </a:r>
            <a:r>
              <a:rPr lang="uk-UA" dirty="0">
                <a:latin typeface="Franklin Gothic Book" panose="020B0503020102020204" pitchFamily="34" charset="0"/>
              </a:rPr>
              <a:t>, </a:t>
            </a:r>
            <a:r>
              <a:rPr lang="uk-UA" dirty="0" smtClean="0">
                <a:latin typeface="Franklin Gothic Book" panose="020B0503020102020204" pitchFamily="34" charset="0"/>
              </a:rPr>
              <a:t>Орден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йоаннітів</a:t>
            </a:r>
            <a:r>
              <a:rPr lang="uk-UA" dirty="0" smtClean="0">
                <a:latin typeface="Franklin Gothic Book" panose="020B0503020102020204" pitchFamily="34" charset="0"/>
              </a:rPr>
              <a:t>, Орден </a:t>
            </a:r>
            <a:r>
              <a:rPr lang="uk-UA" dirty="0">
                <a:latin typeface="Franklin Gothic Book" panose="020B0503020102020204" pitchFamily="34" charset="0"/>
              </a:rPr>
              <a:t>Св.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Йоанна</a:t>
            </a:r>
            <a:r>
              <a:rPr lang="uk-UA" dirty="0" smtClean="0">
                <a:latin typeface="Franklin Gothic Book" panose="020B0503020102020204" pitchFamily="34" charset="0"/>
              </a:rPr>
              <a:t> </a:t>
            </a:r>
            <a:r>
              <a:rPr lang="uk-UA" dirty="0">
                <a:latin typeface="Franklin Gothic Book" panose="020B0503020102020204" pitchFamily="34" charset="0"/>
              </a:rPr>
              <a:t>Єрусалимського</a:t>
            </a:r>
            <a:r>
              <a:rPr lang="uk-UA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Мальтійський Орден (</a:t>
            </a:r>
            <a:r>
              <a:rPr lang="uk-UA" dirty="0" err="1">
                <a:latin typeface="Franklin Gothic Book" panose="020B0503020102020204" pitchFamily="34" charset="0"/>
              </a:rPr>
              <a:t>Орден</a:t>
            </a:r>
            <a:r>
              <a:rPr lang="uk-UA" dirty="0">
                <a:latin typeface="Franklin Gothic Book" panose="020B0503020102020204" pitchFamily="34" charset="0"/>
              </a:rPr>
              <a:t> </a:t>
            </a:r>
            <a:r>
              <a:rPr lang="uk-UA" dirty="0" err="1">
                <a:latin typeface="Franklin Gothic Book" panose="020B0503020102020204" pitchFamily="34" charset="0"/>
              </a:rPr>
              <a:t>Госпітальєрів</a:t>
            </a:r>
            <a:r>
              <a:rPr lang="uk-UA" dirty="0">
                <a:latin typeface="Franklin Gothic Book" panose="020B0503020102020204" pitchFamily="34" charset="0"/>
              </a:rPr>
              <a:t>) виник 1099 року із спільноти братів госпіталю Св. </a:t>
            </a:r>
            <a:r>
              <a:rPr lang="uk-UA" dirty="0" err="1" smtClean="0">
                <a:latin typeface="Franklin Gothic Book" panose="020B0503020102020204" pitchFamily="34" charset="0"/>
              </a:rPr>
              <a:t>Йоанна</a:t>
            </a:r>
            <a:r>
              <a:rPr lang="uk-UA" dirty="0" smtClean="0">
                <a:latin typeface="Franklin Gothic Book" panose="020B0503020102020204" pitchFamily="34" charset="0"/>
              </a:rPr>
              <a:t> </a:t>
            </a:r>
            <a:r>
              <a:rPr lang="uk-UA" dirty="0">
                <a:latin typeface="Franklin Gothic Book" panose="020B0503020102020204" pitchFamily="34" charset="0"/>
              </a:rPr>
              <a:t>в Єрусалимі, які опікувалися паломниками, бідними і хворими.</a:t>
            </a:r>
          </a:p>
        </p:txBody>
      </p:sp>
      <p:pic>
        <p:nvPicPr>
          <p:cNvPr id="2050" name="Picture 2" descr="D:\коледж\культурологія\лицарськы ордени\1-18-90-Hospitaller-X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1"/>
            <a:ext cx="410445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934</TotalTime>
  <Words>3058</Words>
  <Application>Microsoft Office PowerPoint</Application>
  <PresentationFormat>Экран (4:3)</PresentationFormat>
  <Paragraphs>92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Духовно-лицарські ордени середньовічної Європи</vt:lpstr>
      <vt:lpstr>Лицарство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Лицарські ордени</vt:lpstr>
      <vt:lpstr>Презентация PowerPoint</vt:lpstr>
      <vt:lpstr>Госпітальєри</vt:lpstr>
      <vt:lpstr>Презентация PowerPoint</vt:lpstr>
      <vt:lpstr>Презентация PowerPoint</vt:lpstr>
      <vt:lpstr>Тамплієри</vt:lpstr>
      <vt:lpstr>Презентация PowerPoint</vt:lpstr>
      <vt:lpstr>Презентация PowerPoint</vt:lpstr>
      <vt:lpstr>Список перших лицарів Храму (тамплієрів)</vt:lpstr>
      <vt:lpstr>Презентация PowerPoint</vt:lpstr>
      <vt:lpstr>Презентация PowerPoint</vt:lpstr>
      <vt:lpstr>Орден Гробу Господнього</vt:lpstr>
      <vt:lpstr>Презентация PowerPoint</vt:lpstr>
      <vt:lpstr>Тевтонський орден</vt:lpstr>
      <vt:lpstr>Презентация PowerPoint</vt:lpstr>
      <vt:lpstr>Презентация PowerPoint</vt:lpstr>
      <vt:lpstr>Презентация PowerPoint</vt:lpstr>
      <vt:lpstr>Орден Святого Лазаря</vt:lpstr>
      <vt:lpstr>Презентация PowerPoint</vt:lpstr>
      <vt:lpstr>Орден дракона</vt:lpstr>
      <vt:lpstr>Презентация PowerPoint</vt:lpstr>
      <vt:lpstr>Презентация PowerPoint</vt:lpstr>
      <vt:lpstr>Національні лицарські ордени</vt:lpstr>
      <vt:lpstr>Орден Калатрава (Іспанія)</vt:lpstr>
      <vt:lpstr>Орден Алькантара (Іспанія)</vt:lpstr>
      <vt:lpstr>Орден Сантьяго де Компостела (Іспанія)</vt:lpstr>
      <vt:lpstr>Авіський орден (Португалія)</vt:lpstr>
      <vt:lpstr>Орден Чортополоху (Шотландія)</vt:lpstr>
      <vt:lpstr>Орден Підв'язки (Англія)</vt:lpstr>
      <vt:lpstr>Жінки-лицарі</vt:lpstr>
      <vt:lpstr>Презентация PowerPoint</vt:lpstr>
      <vt:lpstr>Жіночий лицарський орден Сокири</vt:lpstr>
      <vt:lpstr>Презентация PowerPoint</vt:lpstr>
      <vt:lpstr>Дякую за увагу, шановні сери і леді!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Духовно-лицарські ордени середньовічної Європи</dc:title>
  <dc:creator>Світлана</dc:creator>
  <cp:lastModifiedBy>Світлана</cp:lastModifiedBy>
  <cp:revision>43</cp:revision>
  <dcterms:created xsi:type="dcterms:W3CDTF">2019-05-08T06:22:40Z</dcterms:created>
  <dcterms:modified xsi:type="dcterms:W3CDTF">2019-05-16T16:24:23Z</dcterms:modified>
</cp:coreProperties>
</file>